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28"/>
  </p:notesMasterIdLst>
  <p:sldIdLst>
    <p:sldId id="256" r:id="rId2"/>
    <p:sldId id="270" r:id="rId3"/>
    <p:sldId id="267" r:id="rId4"/>
    <p:sldId id="259" r:id="rId5"/>
    <p:sldId id="271" r:id="rId6"/>
    <p:sldId id="273" r:id="rId7"/>
    <p:sldId id="278" r:id="rId8"/>
    <p:sldId id="272" r:id="rId9"/>
    <p:sldId id="283" r:id="rId10"/>
    <p:sldId id="279" r:id="rId11"/>
    <p:sldId id="284" r:id="rId12"/>
    <p:sldId id="296" r:id="rId13"/>
    <p:sldId id="297" r:id="rId14"/>
    <p:sldId id="298" r:id="rId15"/>
    <p:sldId id="282" r:id="rId16"/>
    <p:sldId id="285" r:id="rId17"/>
    <p:sldId id="286" r:id="rId18"/>
    <p:sldId id="287" r:id="rId19"/>
    <p:sldId id="288" r:id="rId20"/>
    <p:sldId id="289" r:id="rId21"/>
    <p:sldId id="293" r:id="rId22"/>
    <p:sldId id="292" r:id="rId23"/>
    <p:sldId id="294" r:id="rId24"/>
    <p:sldId id="295" r:id="rId25"/>
    <p:sldId id="290" r:id="rId26"/>
    <p:sldId id="266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Надежда" initials="Н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78" d="100"/>
          <a:sy n="78" d="100"/>
        </p:scale>
        <p:origin x="-60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19DEAC-C2BD-4298-9F80-594ABE8AA23D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3CB7A7-592F-4356-942F-DC5D7A308D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162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B87133-57A8-4398-BC2F-A0D082894513}" type="slidenum">
              <a:rPr lang="en-US" altLang="ru-RU"/>
              <a:pPr/>
              <a:t>6</a:t>
            </a:fld>
            <a:endParaRPr lang="en-US" altLang="ru-RU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ru-RU"/>
              <a:t>Content Layouts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B87133-57A8-4398-BC2F-A0D082894513}" type="slidenum">
              <a:rPr lang="en-US" altLang="ru-RU"/>
              <a:pPr/>
              <a:t>22</a:t>
            </a:fld>
            <a:endParaRPr lang="en-US" altLang="ru-RU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ru-RU"/>
              <a:t>Content Layouts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B14AF-D76D-490F-BD32-EC6522A2A565}" type="datetime1">
              <a:rPr lang="ru-RU" smtClean="0"/>
              <a:pPr/>
              <a:t>22.09.2022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992E-354A-4154-A791-82BD39A07D11}" type="datetime1">
              <a:rPr lang="ru-RU" smtClean="0"/>
              <a:pPr/>
              <a:t>22.09.2022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3516-041F-4CC7-9A42-F28A3132E9A2}" type="datetime1">
              <a:rPr lang="ru-RU" smtClean="0"/>
              <a:pPr/>
              <a:t>22.09.2022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57582-26C2-4143-9C44-D0D78E356BFB}" type="datetime1">
              <a:rPr lang="ru-RU" smtClean="0"/>
              <a:pPr/>
              <a:t>22.09.2022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4A19-3A96-49AC-AC11-BADCAF7BB3D6}" type="datetime1">
              <a:rPr lang="ru-RU" smtClean="0"/>
              <a:pPr/>
              <a:t>22.09.2022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3214-E09C-4A53-BE2A-6859CC393A72}" type="datetime1">
              <a:rPr lang="ru-RU" smtClean="0"/>
              <a:pPr/>
              <a:t>22.09.2022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E90EC-D216-401A-8D32-FBB2327012F8}" type="datetime1">
              <a:rPr lang="ru-RU" smtClean="0"/>
              <a:pPr/>
              <a:t>22.09.2022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6881-CC77-414E-9AF1-3871A5C23151}" type="datetime1">
              <a:rPr lang="ru-RU" smtClean="0"/>
              <a:pPr/>
              <a:t>22.09.2022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E0BA3-5A7C-4C2C-9DD1-1D3A620B9E02}" type="datetime1">
              <a:rPr lang="ru-RU" smtClean="0"/>
              <a:pPr/>
              <a:t>22.09.2022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78C29-7510-4F7A-9498-778AE7AB0930}" type="datetime1">
              <a:rPr lang="ru-RU" smtClean="0"/>
              <a:pPr/>
              <a:t>22.09.2022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2C28-FFD9-4B7D-8C1F-29340F0CD92D}" type="datetime1">
              <a:rPr lang="ru-RU" smtClean="0"/>
              <a:pPr/>
              <a:t>22.09.2022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2ECFD22-71D0-4CBA-9E12-F8533BE08871}" type="datetime1">
              <a:rPr lang="ru-RU" smtClean="0"/>
              <a:pPr/>
              <a:t>22.09.2022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med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dubn_dou_19@mosreg.ru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844824"/>
            <a:ext cx="7473452" cy="4286280"/>
          </a:xfrm>
        </p:spPr>
        <p:txBody>
          <a:bodyPr>
            <a:normAutofit/>
          </a:bodyPr>
          <a:lstStyle/>
          <a:p>
            <a:pPr algn="ctr" eaLnBrk="0" hangingPunct="0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  <a:t/>
            </a:r>
            <a:b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</a:br>
            <a: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  <a:t/>
            </a:r>
            <a:b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</a:b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Краткая презентация основной образовательной программы дошкольного образования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/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b="1" dirty="0" smtClean="0">
                <a:solidFill>
                  <a:srgbClr val="2C0FDB"/>
                </a:solidFill>
                <a:latin typeface="Georgia" pitchFamily="18" charset="0"/>
              </a:rPr>
              <a:t/>
            </a:r>
            <a:br>
              <a:rPr lang="ru-RU" b="1" dirty="0" smtClean="0">
                <a:solidFill>
                  <a:srgbClr val="2C0FDB"/>
                </a:solidFill>
                <a:latin typeface="Georgia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942922" y="571480"/>
            <a:ext cx="7358114" cy="1428760"/>
          </a:xfrm>
          <a:prstGeom prst="horizontalScroll">
            <a:avLst>
              <a:gd name="adj" fmla="val 12500"/>
            </a:avLst>
          </a:prstGeom>
          <a:solidFill>
            <a:srgbClr val="FFFFFF">
              <a:alpha val="0"/>
            </a:srgbClr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tabLst>
                <a:tab pos="3819525" algn="l"/>
              </a:tabLst>
            </a:pPr>
            <a:r>
              <a:rPr lang="ru-RU" sz="2000" b="1" dirty="0" smtClean="0">
                <a:latin typeface="Georgia" pitchFamily="18" charset="0"/>
                <a:cs typeface="Times New Roman" pitchFamily="18" charset="0"/>
              </a:rPr>
              <a:t>Муниципальное </a:t>
            </a:r>
            <a:r>
              <a:rPr lang="ru-RU" sz="2000" b="1" dirty="0" smtClean="0">
                <a:latin typeface="Georgia" pitchFamily="18" charset="0"/>
                <a:cs typeface="Times New Roman" pitchFamily="18" charset="0"/>
              </a:rPr>
              <a:t>автономное дошкольное образовательное учреждение №19 «Ручеёк» города Дубны Московской области</a:t>
            </a:r>
            <a:endParaRPr lang="ru-RU" sz="2000" b="1" dirty="0" smtClean="0"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2587127" y="440093"/>
            <a:ext cx="4069704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tabLst>
                <a:tab pos="3819525" algn="l"/>
              </a:tabLst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3819525" algn="l"/>
              </a:tabLst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4282" y="500042"/>
            <a:ext cx="8072494" cy="6143668"/>
          </a:xfrm>
        </p:spPr>
        <p:txBody>
          <a:bodyPr>
            <a:normAutofit fontScale="55000" lnSpcReduction="20000"/>
          </a:bodyPr>
          <a:lstStyle/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chemeClr val="tx1"/>
                </a:solidFill>
              </a:rPr>
              <a:t>Ребенок 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навыки личной гигиены.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chemeClr val="tx1"/>
                </a:solidFill>
              </a:rPr>
              <a:t>Проявляет ответственность за начатое дело.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chemeClr val="tx1"/>
                </a:solidFill>
              </a:rPr>
              <a:t>Ребенок проявляет любознательность, задает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людей; склонен наблюдать, экспериментировать. Обладает начальными знаниями о себе, о природном и социальном мире, в котором он живет; знаком с произведениями детской литературы, обладает элементарными представлениями из области живой природы, естествознания, математики, истории и т.п.; способен к принятию собственных решений, опираясь на свои знания и умения в различных видах деятельности.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chemeClr val="tx1"/>
                </a:solidFill>
              </a:rPr>
              <a:t>Открыт новому, то есть проявляет желание узнавать новое, самостоятельно добывать новые знания; положительно относится к обучению в школе.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chemeClr val="tx1"/>
                </a:solidFill>
              </a:rPr>
              <a:t>Проявляет уважение к жизни (в различных ее формах) и заботу об окружающей среде.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chemeClr val="tx1"/>
                </a:solidFill>
              </a:rPr>
              <a:t>Эмоционально отзывается на красоту окружающего мира, произведения народного и профессионального искусства (музыку, танцы, театральную деятельность, изобразительную деятельность и т. д.).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chemeClr val="tx1"/>
                </a:solidFill>
              </a:rPr>
              <a:t>Проявляет патриотические чувства, ощущает гордость за свою страну, ее достижения, имеет представление о ее географическом разнообразии, многонациональности, важнейших исторических событиях.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chemeClr val="tx1"/>
                </a:solidFill>
              </a:rPr>
              <a:t>Имеет первичные представления о себе, семье, традиционных семейных ценностях, включая традиционные </a:t>
            </a:r>
            <a:r>
              <a:rPr lang="ru-RU" sz="2700" b="1" dirty="0" err="1" smtClean="0">
                <a:solidFill>
                  <a:schemeClr val="tx1"/>
                </a:solidFill>
              </a:rPr>
              <a:t>гендерные</a:t>
            </a:r>
            <a:r>
              <a:rPr lang="ru-RU" sz="2700" b="1" dirty="0" smtClean="0">
                <a:solidFill>
                  <a:schemeClr val="tx1"/>
                </a:solidFill>
              </a:rPr>
              <a:t> ориентации, проявляет уважение к своему и противоположному полу.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chemeClr val="tx1"/>
                </a:solidFill>
              </a:rPr>
              <a:t>Соблюдает элементарные общепринятые нормы, имеет первичные ценностные представления о том, «что такое хорошо и что такое плохо», стремится поступать хорошо; проявляет уважение к старшим и заботу о младших.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chemeClr val="tx1"/>
                </a:solidFill>
              </a:rPr>
              <a:t>Имеет начальные представления о здоровом образе жизни. Воспринимает здоровый образ жизни как ценность.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71546"/>
            <a:ext cx="8072494" cy="5402406"/>
          </a:xfrm>
        </p:spPr>
        <p:txBody>
          <a:bodyPr>
            <a:normAutofit fontScale="92500"/>
          </a:bodyPr>
          <a:lstStyle/>
          <a:p>
            <a:pPr algn="just"/>
            <a:r>
              <a:rPr lang="ru-RU" b="1" dirty="0" smtClean="0">
                <a:solidFill>
                  <a:schemeClr val="tx1"/>
                </a:solidFill>
              </a:rPr>
              <a:t>Содержательный раздел </a:t>
            </a:r>
            <a:r>
              <a:rPr lang="ru-RU" dirty="0" smtClean="0">
                <a:solidFill>
                  <a:schemeClr val="tx1"/>
                </a:solidFill>
              </a:rPr>
              <a:t>представляет общее содержание Программы, обеспечивающее полноценное развитие личности детей.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 В него входит: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- описание образовательной деятельности в соответствии с направлениями развития ребенка, представленными в пяти образовательных областях;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- описание вариативных форм, способов, методов и средств реализации программы;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- описание образовательной деятельности по профессиональной коррекции нарушений развития детей;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- особенности взаимодействия педагогического коллектива с семьями воспитанников;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- </a:t>
            </a:r>
            <a:r>
              <a:rPr lang="ru-RU" dirty="0" smtClean="0">
                <a:solidFill>
                  <a:schemeClr val="tx1"/>
                </a:solidFill>
              </a:rPr>
              <a:t>вариативная часть программы.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Содержательный раздел:</a:t>
            </a:r>
            <a:endParaRPr lang="ru-RU" b="1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 Устав Муниципального автономного дошкольного образовательного учреждения № 19 «Ручеёк» города Дубны Московской области № 16.11.2021. №108ПА -823</a:t>
            </a:r>
            <a:r>
              <a:rPr lang="ru-RU" dirty="0" smtClean="0"/>
              <a:t>;</a:t>
            </a:r>
          </a:p>
          <a:p>
            <a:r>
              <a:rPr lang="ru-RU" dirty="0"/>
              <a:t>Лицензия на осуществление образовательной деятельности, установленной формы и выданной    «11» июня 2014г.,       серия_50 Л 01        № 0003673            регистрационный номер № Л035-01255-50/00217952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25272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ДОУ №19 «Ручеёк» осуществляет свою образовательную, правовую, хозяйственную  деятельность на основе законодательных нормативных документов: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0004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484784"/>
            <a:ext cx="8496944" cy="4896544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Корпус «Теремок»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(ул. Карла Маркса, д. 27)</a:t>
            </a:r>
          </a:p>
          <a:p>
            <a:r>
              <a:rPr lang="ru-RU" dirty="0" smtClean="0"/>
              <a:t>1 группа раннего возраста А ( от 1.5- 2 лет)</a:t>
            </a:r>
          </a:p>
          <a:p>
            <a:r>
              <a:rPr lang="ru-RU" dirty="0" smtClean="0"/>
              <a:t>1 группа раннего возраста Б </a:t>
            </a:r>
            <a:r>
              <a:rPr lang="ru-RU" dirty="0"/>
              <a:t>( </a:t>
            </a:r>
            <a:r>
              <a:rPr lang="ru-RU" dirty="0" smtClean="0"/>
              <a:t>от 1.5- </a:t>
            </a:r>
            <a:r>
              <a:rPr lang="ru-RU" dirty="0"/>
              <a:t>2 лет</a:t>
            </a:r>
            <a:r>
              <a:rPr lang="ru-RU" dirty="0" smtClean="0"/>
              <a:t>)</a:t>
            </a:r>
          </a:p>
          <a:p>
            <a:r>
              <a:rPr lang="ru-RU" dirty="0" smtClean="0"/>
              <a:t>2 группа раннего возраста (от 2 – 3 лет)</a:t>
            </a:r>
          </a:p>
          <a:p>
            <a:r>
              <a:rPr lang="ru-RU" dirty="0" smtClean="0"/>
              <a:t>Младшая группа А (от 3 </a:t>
            </a:r>
            <a:r>
              <a:rPr lang="ru-RU" dirty="0"/>
              <a:t>– </a:t>
            </a:r>
            <a:r>
              <a:rPr lang="ru-RU" dirty="0" smtClean="0"/>
              <a:t>4 </a:t>
            </a:r>
            <a:r>
              <a:rPr lang="ru-RU" dirty="0"/>
              <a:t>лет)</a:t>
            </a:r>
          </a:p>
          <a:p>
            <a:r>
              <a:rPr lang="ru-RU" dirty="0" smtClean="0"/>
              <a:t>Младшая группа Б </a:t>
            </a:r>
            <a:r>
              <a:rPr lang="ru-RU" dirty="0"/>
              <a:t>(от 3 – 4 лет</a:t>
            </a:r>
            <a:r>
              <a:rPr lang="ru-RU" dirty="0" smtClean="0"/>
              <a:t>)</a:t>
            </a:r>
          </a:p>
          <a:p>
            <a:r>
              <a:rPr lang="ru-RU" dirty="0" smtClean="0"/>
              <a:t>Средняя группа А (от 4 – 5 лет)</a:t>
            </a:r>
          </a:p>
          <a:p>
            <a:r>
              <a:rPr lang="ru-RU" dirty="0" smtClean="0"/>
              <a:t>Средняя группа Б </a:t>
            </a:r>
            <a:r>
              <a:rPr lang="ru-RU" dirty="0"/>
              <a:t>(от 4 – 5 лет</a:t>
            </a:r>
            <a:r>
              <a:rPr lang="ru-RU" dirty="0" smtClean="0"/>
              <a:t>)</a:t>
            </a:r>
          </a:p>
          <a:p>
            <a:r>
              <a:rPr lang="ru-RU" dirty="0" smtClean="0"/>
              <a:t>Старшая группа А (от 5 – 6 лет)</a:t>
            </a:r>
          </a:p>
          <a:p>
            <a:r>
              <a:rPr lang="ru-RU" dirty="0" smtClean="0"/>
              <a:t>Старшая группа Б </a:t>
            </a:r>
            <a:r>
              <a:rPr lang="ru-RU" dirty="0"/>
              <a:t>(от 5 – 6 лет</a:t>
            </a:r>
            <a:r>
              <a:rPr lang="ru-RU" dirty="0" smtClean="0"/>
              <a:t>)</a:t>
            </a:r>
          </a:p>
          <a:p>
            <a:r>
              <a:rPr lang="ru-RU" dirty="0" smtClean="0"/>
              <a:t>Подготовительная группа А (от 6 – 7 лет)</a:t>
            </a:r>
          </a:p>
          <a:p>
            <a:r>
              <a:rPr lang="ru-RU" dirty="0" smtClean="0"/>
              <a:t>Подготовительная логопедическая группа (от </a:t>
            </a:r>
            <a:r>
              <a:rPr lang="ru-RU" dirty="0"/>
              <a:t>6 – 7 лет)</a:t>
            </a:r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Группы и возраст воспитанников ДОУ №19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931885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1916832"/>
            <a:ext cx="7408333" cy="3450696"/>
          </a:xfrm>
        </p:spPr>
        <p:txBody>
          <a:bodyPr/>
          <a:lstStyle/>
          <a:p>
            <a:r>
              <a:rPr lang="ru-RU" dirty="0" smtClean="0"/>
              <a:t>Младшая группа (от 3- 4 лет)</a:t>
            </a:r>
          </a:p>
          <a:p>
            <a:r>
              <a:rPr lang="ru-RU" dirty="0" smtClean="0"/>
              <a:t>Средняя группа ( от 4 – 5 лет)</a:t>
            </a:r>
          </a:p>
          <a:p>
            <a:r>
              <a:rPr lang="ru-RU" dirty="0" smtClean="0"/>
              <a:t>Старшая группа ( от 5 – 6 лет)</a:t>
            </a:r>
          </a:p>
          <a:p>
            <a:r>
              <a:rPr lang="ru-RU" dirty="0" smtClean="0"/>
              <a:t>Подготовительная группа ( от 6-7 лет)</a:t>
            </a:r>
          </a:p>
          <a:p>
            <a:endParaRPr lang="ru-RU" dirty="0"/>
          </a:p>
          <a:p>
            <a:r>
              <a:rPr lang="ru-RU" dirty="0" smtClean="0">
                <a:solidFill>
                  <a:schemeClr val="tx1"/>
                </a:solidFill>
              </a:rPr>
              <a:t>Количество обучающихся за счет бюджетных средств – 389 человек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Корпус «Ручеёк»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(ул. Карла Маркса, д. 17)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3240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0099"/>
                </a:solidFill>
              </a:rPr>
              <a:t>Образовательные области, обеспечивающие разностороннее развитие детей по ФГОС ДО:</a:t>
            </a:r>
            <a:endParaRPr lang="ru-RU" sz="2800" b="1" dirty="0">
              <a:solidFill>
                <a:srgbClr val="000099"/>
              </a:solidFill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843213" y="1844675"/>
            <a:ext cx="3384550" cy="71913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Физическое развитие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5000628" y="4786322"/>
            <a:ext cx="2714644" cy="12239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Художественно-</a:t>
            </a:r>
          </a:p>
          <a:p>
            <a:pPr algn="ctr"/>
            <a:r>
              <a:rPr lang="ru-RU" sz="2400" b="1" dirty="0"/>
              <a:t>эстетическое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5143504" y="3071810"/>
            <a:ext cx="3446469" cy="1214446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/>
              <a:t> </a:t>
            </a:r>
            <a:r>
              <a:rPr lang="ru-RU" sz="2400" b="1" dirty="0"/>
              <a:t>Познавательное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1857356" y="4714884"/>
            <a:ext cx="2592388" cy="1285884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Речевое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285720" y="3071810"/>
            <a:ext cx="3357586" cy="122079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Социально-</a:t>
            </a:r>
          </a:p>
          <a:p>
            <a:pPr algn="ctr"/>
            <a:r>
              <a:rPr lang="ru-RU" sz="2400" b="1" dirty="0"/>
              <a:t>коммуникативное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cxnSp>
        <p:nvCxnSpPr>
          <p:cNvPr id="24588" name="AutoShape 12"/>
          <p:cNvCxnSpPr>
            <a:cxnSpLocks noChangeShapeType="1"/>
            <a:stCxn id="24580" idx="1"/>
            <a:endCxn id="24587" idx="0"/>
          </p:cNvCxnSpPr>
          <p:nvPr/>
        </p:nvCxnSpPr>
        <p:spPr bwMode="auto">
          <a:xfrm rot="10800000" flipV="1">
            <a:off x="1964513" y="2204244"/>
            <a:ext cx="878700" cy="8675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0" name="AutoShape 14"/>
          <p:cNvCxnSpPr>
            <a:cxnSpLocks noChangeShapeType="1"/>
            <a:stCxn id="24580" idx="2"/>
            <a:endCxn id="24580" idx="2"/>
          </p:cNvCxnSpPr>
          <p:nvPr/>
        </p:nvCxnSpPr>
        <p:spPr bwMode="auto">
          <a:xfrm>
            <a:off x="4535488" y="2563813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2" name="AutoShape 16"/>
          <p:cNvCxnSpPr>
            <a:cxnSpLocks noChangeShapeType="1"/>
            <a:stCxn id="24580" idx="3"/>
            <a:endCxn id="24585" idx="0"/>
          </p:cNvCxnSpPr>
          <p:nvPr/>
        </p:nvCxnSpPr>
        <p:spPr bwMode="auto">
          <a:xfrm>
            <a:off x="6227763" y="2204244"/>
            <a:ext cx="638976" cy="8675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3" name="AutoShape 17"/>
          <p:cNvCxnSpPr>
            <a:cxnSpLocks noChangeShapeType="1"/>
          </p:cNvCxnSpPr>
          <p:nvPr/>
        </p:nvCxnSpPr>
        <p:spPr bwMode="auto">
          <a:xfrm rot="16200000" flipH="1">
            <a:off x="2035951" y="4321975"/>
            <a:ext cx="428628" cy="3571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4" name="AutoShape 18"/>
          <p:cNvCxnSpPr>
            <a:cxnSpLocks noChangeShapeType="1"/>
            <a:endCxn id="24584" idx="1"/>
          </p:cNvCxnSpPr>
          <p:nvPr/>
        </p:nvCxnSpPr>
        <p:spPr bwMode="auto">
          <a:xfrm>
            <a:off x="4429124" y="5286388"/>
            <a:ext cx="571504" cy="11191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5" name="AutoShape 19"/>
          <p:cNvCxnSpPr>
            <a:cxnSpLocks noChangeShapeType="1"/>
          </p:cNvCxnSpPr>
          <p:nvPr/>
        </p:nvCxnSpPr>
        <p:spPr bwMode="auto">
          <a:xfrm flipV="1">
            <a:off x="6858016" y="4286256"/>
            <a:ext cx="571504" cy="5000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1902" y="1484784"/>
            <a:ext cx="8286808" cy="5429288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b="1" dirty="0" smtClean="0"/>
              <a:t>Основная цель:</a:t>
            </a:r>
            <a:endParaRPr lang="ru-RU" dirty="0" smtClean="0"/>
          </a:p>
          <a:p>
            <a:pPr algn="just"/>
            <a:r>
              <a:rPr lang="ru-RU" dirty="0" smtClean="0"/>
              <a:t>воспитание здорового, жизнерадостного, жизнестойкого, физически совершенного, гармонически и творчески развитого ребёнка</a:t>
            </a:r>
          </a:p>
          <a:p>
            <a:pPr algn="just"/>
            <a:r>
              <a:rPr lang="ru-RU" b="1" dirty="0" smtClean="0"/>
              <a:t>Задачи физического развития: </a:t>
            </a:r>
            <a:endParaRPr lang="ru-RU" dirty="0" smtClean="0"/>
          </a:p>
          <a:p>
            <a:pPr algn="just"/>
            <a:r>
              <a:rPr lang="ru-RU" b="1" i="1" dirty="0" smtClean="0"/>
              <a:t>Оздоровительные: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       формирование правильной осанки; развитие гармоничного телосложения; развитие мышц лица, туловища, ног, рук, плечевого пояса, кистей, пальцев, шеи, глаз, внутренних органов </a:t>
            </a:r>
          </a:p>
          <a:p>
            <a:pPr algn="just"/>
            <a:r>
              <a:rPr lang="ru-RU" b="1" i="1" dirty="0" smtClean="0"/>
              <a:t>Образовательные: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       формирование двигательных умений и навыков; развитие психофизических качеств (быстроты, силы, гибкости, выносливости, глазомера, ловкости); развитие двигательных способностей (функции равновесия, координации движений)  </a:t>
            </a:r>
          </a:p>
          <a:p>
            <a:pPr algn="just"/>
            <a:r>
              <a:rPr lang="ru-RU" b="1" i="1" dirty="0" smtClean="0"/>
              <a:t>Воспитательные: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      формирование потребности в ежедневных физических упражнениях; воспитание умения рационально использовать физические упражнения в самостоятельной двигательной деятельности; приобретение грации, пластичности, выразительности движений; воспитание самостоятельности, инициативности, самоорганизации, взаимопомощи</a:t>
            </a:r>
          </a:p>
          <a:p>
            <a:pPr algn="just"/>
            <a:r>
              <a:rPr lang="ru-RU" b="1" dirty="0" smtClean="0"/>
              <a:t>Основные направления работы по физическому развитию детей в дошкольном учреждении:</a:t>
            </a:r>
            <a:endParaRPr lang="ru-RU" dirty="0" smtClean="0"/>
          </a:p>
          <a:p>
            <a:pPr algn="just"/>
            <a:r>
              <a:rPr lang="ru-RU" dirty="0" smtClean="0"/>
              <a:t>Приобретение опыта в двигательной деятельности, связанной с выполнением упражнений, направленных на развитие физических качеств (координация, гибкость)</a:t>
            </a:r>
          </a:p>
          <a:p>
            <a:pPr algn="just"/>
            <a:r>
              <a:rPr lang="ru-RU" dirty="0" smtClean="0"/>
              <a:t>Приобретение опыта в двигательной деятельности, способствующей правильному формированию опорно-двигательной системы организма, развитию равновесия, координации движения</a:t>
            </a:r>
          </a:p>
          <a:p>
            <a:pPr algn="just"/>
            <a:r>
              <a:rPr lang="ru-RU" dirty="0" smtClean="0"/>
              <a:t>Приобретение опыта в двигательной активности, способствующей развитию крупной и мелкой моторики обеих рук</a:t>
            </a:r>
          </a:p>
          <a:p>
            <a:pPr algn="just"/>
            <a:r>
              <a:rPr lang="ru-RU" dirty="0" smtClean="0"/>
              <a:t>Приобретение опыта в двигательной деятельности, связанной с правильным, не наносящим ущерб организму выполнением основных движений (ходьба, бег, мягкие прыжки, повороты в стороны)</a:t>
            </a:r>
          </a:p>
          <a:p>
            <a:pPr algn="just"/>
            <a:r>
              <a:rPr lang="ru-RU" dirty="0" smtClean="0"/>
              <a:t>Формирование начальных представлений о некоторых видах спорта; овладение подвижными играми с правилами</a:t>
            </a:r>
          </a:p>
          <a:p>
            <a:pPr algn="just"/>
            <a:r>
              <a:rPr lang="ru-RU" dirty="0" smtClean="0"/>
              <a:t>Становление целенаправленности и </a:t>
            </a:r>
            <a:r>
              <a:rPr lang="ru-RU" dirty="0" err="1" smtClean="0"/>
              <a:t>саморегуляции</a:t>
            </a:r>
            <a:r>
              <a:rPr lang="ru-RU" dirty="0" smtClean="0"/>
              <a:t> в двигательной сфере</a:t>
            </a:r>
          </a:p>
          <a:p>
            <a:pPr algn="just"/>
            <a:r>
              <a:rPr lang="ru-RU" dirty="0" smtClean="0"/>
              <a:t>Становление ценностей здорового образа жизни; овладение его элементарными нормами и правилами </a:t>
            </a:r>
          </a:p>
          <a:p>
            <a:pPr algn="just">
              <a:buNone/>
            </a:pPr>
            <a:r>
              <a:rPr lang="ru-RU" dirty="0" smtClean="0"/>
              <a:t>       (в питании, двигательном режиме, закаливании, при формировании полезных привычек и др.)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2560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ОБРАЗОВАТЕЛЬНАЯ </a:t>
            </a:r>
            <a:r>
              <a:rPr lang="ru-RU" b="1" dirty="0" smtClean="0"/>
              <a:t>ОБЛАСТЬ «ФИЗИЧЕСКОЕ РАЗВИТИЕ»: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4" name="Picture 2" descr="C:\Documents and Settings\Администратор\Рабочий стол\материалы из интернета\разное\анимашки\п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86710" y="142852"/>
            <a:ext cx="762000" cy="12287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46720"/>
            <a:ext cx="7901014" cy="5045216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 smtClean="0"/>
              <a:t>Основная цель:</a:t>
            </a:r>
            <a:endParaRPr lang="ru-RU" sz="1200" dirty="0" smtClean="0"/>
          </a:p>
          <a:p>
            <a:pPr algn="just"/>
            <a:r>
              <a:rPr lang="ru-RU" sz="1200" dirty="0" smtClean="0"/>
              <a:t>позитивная социализация детей дошкольного возраста; приобщение детей к </a:t>
            </a:r>
            <a:r>
              <a:rPr lang="ru-RU" sz="1200" dirty="0" err="1" smtClean="0"/>
              <a:t>социокультурным</a:t>
            </a:r>
            <a:r>
              <a:rPr lang="ru-RU" sz="1200" dirty="0" smtClean="0"/>
              <a:t> нормам, традициям семьи, общества и государства; формирование основ безопасности.</a:t>
            </a:r>
          </a:p>
          <a:p>
            <a:pPr algn="just"/>
            <a:r>
              <a:rPr lang="ru-RU" sz="1200" b="1" dirty="0" smtClean="0"/>
              <a:t>Задачи социально-коммуникативного развития по ФГОС ДО:</a:t>
            </a:r>
            <a:endParaRPr lang="ru-RU" sz="1200" dirty="0" smtClean="0"/>
          </a:p>
          <a:p>
            <a:pPr algn="just"/>
            <a:r>
              <a:rPr lang="ru-RU" sz="1200" dirty="0" smtClean="0"/>
              <a:t>Усвоение норм и ценностей, принятых в обществе, включая моральные и нравственные ценности</a:t>
            </a:r>
          </a:p>
          <a:p>
            <a:pPr algn="just"/>
            <a:r>
              <a:rPr lang="ru-RU" sz="1200" dirty="0" smtClean="0"/>
              <a:t>Развитие общения и взаимодействия ребёнка со взрослыми и сверстниками</a:t>
            </a:r>
          </a:p>
          <a:p>
            <a:pPr algn="just"/>
            <a:r>
              <a:rPr lang="ru-RU" sz="1200" dirty="0" smtClean="0"/>
              <a:t>Становление самостоятельности, целенаправленности и </a:t>
            </a:r>
            <a:r>
              <a:rPr lang="ru-RU" sz="1200" dirty="0" err="1" smtClean="0"/>
              <a:t>саморегуляции</a:t>
            </a:r>
            <a:r>
              <a:rPr lang="ru-RU" sz="1200" dirty="0" smtClean="0"/>
              <a:t> собственных действий</a:t>
            </a:r>
          </a:p>
          <a:p>
            <a:pPr algn="just"/>
            <a:r>
              <a:rPr lang="ru-RU" sz="1200" dirty="0" smtClean="0"/>
              <a:t>Развитие социального и эмоционального интеллекта, эмоциональной отзывчивости, сопереживания; формирование готовности к совместной деятельности со сверстниками</a:t>
            </a:r>
          </a:p>
          <a:p>
            <a:pPr algn="just"/>
            <a:r>
              <a:rPr lang="ru-RU" sz="1200" dirty="0" smtClean="0"/>
              <a:t>Формирование уважительного отношения и чувства принадлежности к своей семье и к сообществу детей и взрослых в организации</a:t>
            </a:r>
          </a:p>
          <a:p>
            <a:pPr algn="just"/>
            <a:r>
              <a:rPr lang="ru-RU" sz="1200" dirty="0" smtClean="0"/>
              <a:t>Формирование позитивных установок к различным видам труда и творчества</a:t>
            </a:r>
          </a:p>
          <a:p>
            <a:pPr algn="just"/>
            <a:r>
              <a:rPr lang="ru-RU" sz="1200" dirty="0" smtClean="0"/>
              <a:t>Формирование основ безопасного поведения в быту, в социуме, природе</a:t>
            </a:r>
          </a:p>
          <a:p>
            <a:pPr algn="just"/>
            <a:r>
              <a:rPr lang="ru-RU" sz="1200" b="1" dirty="0" smtClean="0"/>
              <a:t>Основные направления работы по социально-коммуникативному развитию детей в дошкольном учреждении:</a:t>
            </a:r>
            <a:endParaRPr lang="ru-RU" sz="1200" dirty="0" smtClean="0"/>
          </a:p>
          <a:p>
            <a:pPr algn="just"/>
            <a:r>
              <a:rPr lang="ru-RU" sz="1200" i="1" dirty="0" smtClean="0"/>
              <a:t>Социализация, развитие общения, нравственное воспитание</a:t>
            </a:r>
            <a:endParaRPr lang="ru-RU" sz="1200" dirty="0" smtClean="0"/>
          </a:p>
          <a:p>
            <a:pPr algn="just"/>
            <a:r>
              <a:rPr lang="ru-RU" sz="1200" i="1" dirty="0" smtClean="0"/>
              <a:t>Ребёнок в семье и сообществе, патриотическое воспитание</a:t>
            </a:r>
            <a:endParaRPr lang="ru-RU" sz="1200" dirty="0" smtClean="0"/>
          </a:p>
          <a:p>
            <a:pPr algn="just"/>
            <a:r>
              <a:rPr lang="ru-RU" sz="1200" i="1" dirty="0" smtClean="0"/>
              <a:t>Самообслуживание, самостоятельность, трудовое воспитание</a:t>
            </a:r>
            <a:endParaRPr lang="ru-RU" sz="1200" dirty="0" smtClean="0"/>
          </a:p>
          <a:p>
            <a:pPr algn="just"/>
            <a:r>
              <a:rPr lang="ru-RU" sz="1200" i="1" dirty="0" smtClean="0"/>
              <a:t>Формирование основ безопасности</a:t>
            </a:r>
            <a:endParaRPr lang="ru-RU" sz="1200" dirty="0" smtClean="0"/>
          </a:p>
          <a:p>
            <a:pPr algn="just"/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858280" cy="10826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ОБРАЗОВАТЕЛЬНАЯ </a:t>
            </a:r>
            <a:r>
              <a:rPr lang="ru-RU" b="1" dirty="0" smtClean="0"/>
              <a:t>ОБЛАСТЬ </a:t>
            </a:r>
            <a:br>
              <a:rPr lang="ru-RU" b="1" dirty="0" smtClean="0"/>
            </a:br>
            <a:r>
              <a:rPr lang="ru-RU" b="1" dirty="0" smtClean="0"/>
              <a:t>«СОЦИАЛЬНО-КОММУНИКАТИВНОЕ РАЗВИТИЕ»:</a:t>
            </a:r>
            <a:endParaRPr lang="ru-RU" dirty="0"/>
          </a:p>
        </p:txBody>
      </p:sp>
      <p:pic>
        <p:nvPicPr>
          <p:cNvPr id="5" name="Picture 3" descr="C:\Documents and Settings\Администратор\Рабочий стол\материалы из интернета\разное\анимашки\t851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5143512"/>
            <a:ext cx="2065572" cy="131445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556792"/>
            <a:ext cx="8115328" cy="5188092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 smtClean="0"/>
              <a:t>Основная цель: </a:t>
            </a:r>
            <a:r>
              <a:rPr lang="ru-RU" sz="1200" dirty="0" smtClean="0"/>
              <a:t>развитие свободного общения с взрослыми и детьми, овладение конструктивными способами и средствами взаимодействия с окружающими.</a:t>
            </a:r>
          </a:p>
          <a:p>
            <a:pPr algn="just"/>
            <a:r>
              <a:rPr lang="ru-RU" sz="1200" b="1" dirty="0" smtClean="0"/>
              <a:t>Задачи речевого развития по ФГОС ДО:</a:t>
            </a:r>
            <a:endParaRPr lang="ru-RU" sz="1200" dirty="0" smtClean="0"/>
          </a:p>
          <a:p>
            <a:pPr algn="just"/>
            <a:r>
              <a:rPr lang="ru-RU" sz="1200" dirty="0" smtClean="0"/>
              <a:t>Владение речью как средством общения и культуры</a:t>
            </a:r>
          </a:p>
          <a:p>
            <a:pPr algn="just"/>
            <a:r>
              <a:rPr lang="ru-RU" sz="1200" dirty="0" smtClean="0"/>
              <a:t>Обогащение активного словаря</a:t>
            </a:r>
          </a:p>
          <a:p>
            <a:pPr algn="just"/>
            <a:r>
              <a:rPr lang="ru-RU" sz="1200" dirty="0" smtClean="0"/>
              <a:t>Развитие связной, грамматически правильной диалогической и монологической речи</a:t>
            </a:r>
          </a:p>
          <a:p>
            <a:pPr algn="just"/>
            <a:r>
              <a:rPr lang="ru-RU" sz="1200" dirty="0" smtClean="0"/>
              <a:t>Развитие речевого творчества</a:t>
            </a:r>
          </a:p>
          <a:p>
            <a:pPr algn="just"/>
            <a:r>
              <a:rPr lang="ru-RU" sz="1200" dirty="0" smtClean="0"/>
              <a:t>Развитие звуковой и интонационной культуры речи, фонематического слуха</a:t>
            </a:r>
          </a:p>
          <a:p>
            <a:pPr algn="just"/>
            <a:r>
              <a:rPr lang="ru-RU" sz="1200" dirty="0" smtClean="0"/>
              <a:t>Знакомство с книжной культурой, детской литературой, понимание на слух текстов различных жанров детской литературы</a:t>
            </a:r>
          </a:p>
          <a:p>
            <a:pPr algn="just"/>
            <a:r>
              <a:rPr lang="ru-RU" sz="1200" dirty="0" smtClean="0"/>
              <a:t>Формирование звуковой аналитико-синтетической активности как предпосылки обучения грамоте</a:t>
            </a:r>
          </a:p>
          <a:p>
            <a:pPr algn="just"/>
            <a:r>
              <a:rPr lang="ru-RU" sz="1200" b="1" dirty="0" smtClean="0"/>
              <a:t>Основные направления работы по развитию речи детей в дошкольном учреждении:</a:t>
            </a:r>
            <a:endParaRPr lang="ru-RU" sz="1200" dirty="0" smtClean="0"/>
          </a:p>
          <a:p>
            <a:pPr algn="just"/>
            <a:r>
              <a:rPr lang="ru-RU" sz="1200" i="1" dirty="0" smtClean="0"/>
              <a:t>Развитие словаря</a:t>
            </a:r>
            <a:r>
              <a:rPr lang="ru-RU" sz="1200" dirty="0" smtClean="0"/>
              <a:t> (освоение значений слов и их уместное употребление в соответствии с контекстом высказывания, ситуацией, в которой происходит общение)</a:t>
            </a:r>
          </a:p>
          <a:p>
            <a:pPr algn="just"/>
            <a:r>
              <a:rPr lang="ru-RU" sz="1200" i="1" dirty="0" smtClean="0"/>
              <a:t>Воспитание звуковой культуры речи</a:t>
            </a:r>
            <a:r>
              <a:rPr lang="ru-RU" sz="1200" dirty="0" smtClean="0"/>
              <a:t> (развитие восприятия звуков родной речи и произношения)</a:t>
            </a:r>
          </a:p>
          <a:p>
            <a:pPr algn="just"/>
            <a:r>
              <a:rPr lang="ru-RU" sz="1200" i="1" dirty="0" smtClean="0"/>
              <a:t>Воспитание интереса и любви к чтению, развитие литературной речи</a:t>
            </a:r>
            <a:endParaRPr lang="ru-RU" sz="1200" dirty="0" smtClean="0"/>
          </a:p>
          <a:p>
            <a:pPr algn="just"/>
            <a:r>
              <a:rPr lang="ru-RU" sz="1200" i="1" dirty="0" smtClean="0"/>
              <a:t>Развитие связной речи</a:t>
            </a:r>
            <a:r>
              <a:rPr lang="ru-RU" sz="1200" dirty="0" smtClean="0"/>
              <a:t> (диалогическая (разговорная) речь, монологическая речь (рассказывание))</a:t>
            </a:r>
          </a:p>
          <a:p>
            <a:pPr algn="just"/>
            <a:r>
              <a:rPr lang="ru-RU" sz="1200" i="1" dirty="0" smtClean="0"/>
              <a:t>Практическое овладение воспитанниками нормами речи </a:t>
            </a:r>
            <a:r>
              <a:rPr lang="ru-RU" sz="1200" dirty="0" smtClean="0"/>
              <a:t>(способствование развитию речи как средства общения)</a:t>
            </a:r>
          </a:p>
          <a:p>
            <a:pPr algn="just"/>
            <a:r>
              <a:rPr lang="ru-RU" sz="1200" i="1" dirty="0" smtClean="0"/>
              <a:t>Формирование грамматического строя речи</a:t>
            </a:r>
            <a:r>
              <a:rPr lang="ru-RU" sz="1200" dirty="0" smtClean="0"/>
              <a:t> (морфология (изменение слов по родам, числам, </a:t>
            </a:r>
          </a:p>
          <a:p>
            <a:pPr algn="just">
              <a:buNone/>
            </a:pPr>
            <a:r>
              <a:rPr lang="ru-RU" sz="1200" dirty="0" smtClean="0"/>
              <a:t>      падежам), синтаксис (освоение различных типов словосочетаний и предложений), словообразование)</a:t>
            </a:r>
          </a:p>
          <a:p>
            <a:pPr algn="just"/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1982" y="480204"/>
            <a:ext cx="7467600" cy="136841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ОБРАЗОВАТЕЛЬНАЯ ОБЛАСТЬ «РЕЧЕВОЕ РАЗВИТИЕ»: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C:\Documents and Settings\Администратор\Рабочий стол\материалы из интернета\разное\анимашки\574a61436c4d46c39fe790e12904224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285728"/>
            <a:ext cx="1285876" cy="87868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043890" cy="4973778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 smtClean="0"/>
              <a:t>Основная цель:</a:t>
            </a:r>
            <a:endParaRPr lang="ru-RU" sz="1200" dirty="0" smtClean="0"/>
          </a:p>
          <a:p>
            <a:pPr algn="just"/>
            <a:r>
              <a:rPr lang="ru-RU" sz="1200" dirty="0" smtClean="0"/>
              <a:t>ознакомление с окружающим социальным миром, с природой и природными явлениями; формирование целостной картины мира; формирование элементарных математических представлений; развитие познавательно-исследовательской деятельности.</a:t>
            </a:r>
          </a:p>
          <a:p>
            <a:pPr algn="just"/>
            <a:r>
              <a:rPr lang="ru-RU" sz="1200" b="1" dirty="0" smtClean="0"/>
              <a:t>Задачи познавательного развития по ФГОС ДО:</a:t>
            </a:r>
            <a:endParaRPr lang="ru-RU" sz="1200" dirty="0" smtClean="0"/>
          </a:p>
          <a:p>
            <a:pPr algn="just"/>
            <a:r>
              <a:rPr lang="ru-RU" sz="1200" dirty="0" smtClean="0"/>
              <a:t>Развитие интересов детей, любознательности и познавательной мотивации</a:t>
            </a:r>
          </a:p>
          <a:p>
            <a:pPr algn="just"/>
            <a:r>
              <a:rPr lang="ru-RU" sz="1200" dirty="0" smtClean="0"/>
              <a:t>Формирование познавательных действий, становление сознания</a:t>
            </a:r>
          </a:p>
          <a:p>
            <a:pPr algn="just"/>
            <a:r>
              <a:rPr lang="ru-RU" sz="1200" dirty="0" smtClean="0"/>
              <a:t>Развитие воображения и творческой активности</a:t>
            </a:r>
          </a:p>
          <a:p>
            <a:pPr algn="just"/>
            <a:r>
              <a:rPr lang="ru-RU" sz="1200" dirty="0" smtClean="0"/>
              <a:t>Формирование первичных представлений о себе, других людях</a:t>
            </a:r>
          </a:p>
          <a:p>
            <a:pPr algn="just"/>
            <a:r>
              <a:rPr lang="ru-RU" sz="1200" dirty="0" smtClean="0"/>
              <a:t>Формирование первичных представлений об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</a:t>
            </a:r>
          </a:p>
          <a:p>
            <a:pPr algn="just"/>
            <a:r>
              <a:rPr lang="ru-RU" sz="1200" dirty="0" smtClean="0"/>
              <a:t>Формирование первичных представлений о малой Родине и Отечестве, представлений о </a:t>
            </a:r>
            <a:r>
              <a:rPr lang="ru-RU" sz="1200" dirty="0" err="1" smtClean="0"/>
              <a:t>социокультурных</a:t>
            </a:r>
            <a:r>
              <a:rPr lang="ru-RU" sz="1200" dirty="0" smtClean="0"/>
              <a:t> ценностях нашего народа, об отечественных традициях и праздниках, о планете Земля как общем доме людей, о многообразии стран и народов мира</a:t>
            </a:r>
          </a:p>
          <a:p>
            <a:pPr algn="just"/>
            <a:r>
              <a:rPr lang="ru-RU" sz="1200" dirty="0" smtClean="0"/>
              <a:t>Формирование первичных представлений об особенностях природы</a:t>
            </a:r>
          </a:p>
          <a:p>
            <a:pPr algn="just"/>
            <a:r>
              <a:rPr lang="ru-RU" sz="1200" b="1" dirty="0" smtClean="0"/>
              <a:t>Основные направления работы по познавательному развитию детей в дошкольном учреждении:</a:t>
            </a:r>
            <a:endParaRPr lang="ru-RU" sz="1200" dirty="0" smtClean="0"/>
          </a:p>
          <a:p>
            <a:pPr algn="just"/>
            <a:r>
              <a:rPr lang="ru-RU" sz="1200" i="1" dirty="0" smtClean="0"/>
              <a:t>Развитие познавательно-исследовательской деятельности</a:t>
            </a:r>
            <a:endParaRPr lang="ru-RU" sz="1200" dirty="0" smtClean="0"/>
          </a:p>
          <a:p>
            <a:pPr algn="just"/>
            <a:r>
              <a:rPr lang="ru-RU" sz="1200" i="1" dirty="0" smtClean="0"/>
              <a:t>Приобщение к </a:t>
            </a:r>
            <a:r>
              <a:rPr lang="ru-RU" sz="1200" i="1" dirty="0" err="1" smtClean="0"/>
              <a:t>социокультурным</a:t>
            </a:r>
            <a:r>
              <a:rPr lang="ru-RU" sz="1200" i="1" dirty="0" smtClean="0"/>
              <a:t> ценностям</a:t>
            </a:r>
            <a:endParaRPr lang="ru-RU" sz="1200" dirty="0" smtClean="0"/>
          </a:p>
          <a:p>
            <a:pPr algn="just"/>
            <a:r>
              <a:rPr lang="ru-RU" sz="1200" i="1" dirty="0" smtClean="0"/>
              <a:t>Формирование элементарных математических представлений</a:t>
            </a:r>
            <a:endParaRPr lang="ru-RU" sz="1200" dirty="0" smtClean="0"/>
          </a:p>
          <a:p>
            <a:pPr algn="just"/>
            <a:r>
              <a:rPr lang="ru-RU" sz="1200" i="1" dirty="0" smtClean="0"/>
              <a:t>Ознакомление с миром природы</a:t>
            </a:r>
            <a:endParaRPr lang="ru-RU" sz="1200" dirty="0" smtClean="0"/>
          </a:p>
          <a:p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ОБРАЗОВАТЕЛЬНАЯ ОБЛАСТЬ «ПОЗНАВАТЕЛЬНОЕ РАЗВИТИЕ»:</a:t>
            </a:r>
            <a:endParaRPr lang="ru-RU" dirty="0"/>
          </a:p>
        </p:txBody>
      </p:sp>
      <p:pic>
        <p:nvPicPr>
          <p:cNvPr id="2050" name="Picture 2" descr="C:\Documents and Settings\Администратор\Рабочий стол\материалы из интернета\разное\анимашки\0a70a813e6efd7a4ff1cccca73be74c6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20" y="285728"/>
            <a:ext cx="1285878" cy="128587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71934" y="571480"/>
            <a:ext cx="4643470" cy="5214974"/>
          </a:xfrm>
        </p:spPr>
        <p:txBody>
          <a:bodyPr>
            <a:noAutofit/>
          </a:bodyPr>
          <a:lstStyle/>
          <a:p>
            <a:pPr algn="r"/>
            <a:r>
              <a:rPr lang="ru-RU" sz="2300" dirty="0" smtClean="0">
                <a:solidFill>
                  <a:srgbClr val="C00000"/>
                </a:solidFill>
              </a:rPr>
              <a:t>Полное название: </a:t>
            </a:r>
            <a:r>
              <a:rPr lang="ru-RU" sz="2300" dirty="0" smtClean="0">
                <a:solidFill>
                  <a:schemeClr val="tx1"/>
                </a:solidFill>
              </a:rPr>
              <a:t>Основная образовательная программа дошкольной образовательной организации: муниципального </a:t>
            </a:r>
            <a:r>
              <a:rPr lang="ru-RU" sz="2300" dirty="0" smtClean="0">
                <a:solidFill>
                  <a:schemeClr val="tx1"/>
                </a:solidFill>
              </a:rPr>
              <a:t>автономного дошкольное образовательное учреждение №19 «Ручеёк» города Дубны Московской области</a:t>
            </a:r>
            <a:r>
              <a:rPr lang="ru-RU" sz="2300" dirty="0" smtClean="0">
                <a:solidFill>
                  <a:schemeClr val="tx1"/>
                </a:solidFill>
              </a:rPr>
              <a:t/>
            </a:r>
            <a:br>
              <a:rPr lang="ru-RU" sz="2300" dirty="0" smtClean="0">
                <a:solidFill>
                  <a:schemeClr val="tx1"/>
                </a:solidFill>
              </a:rPr>
            </a:br>
            <a:r>
              <a:rPr lang="ru-RU" sz="2300" dirty="0" smtClean="0">
                <a:solidFill>
                  <a:schemeClr val="tx1"/>
                </a:solidFill>
              </a:rPr>
              <a:t/>
            </a:r>
            <a:br>
              <a:rPr lang="ru-RU" sz="2300" dirty="0" smtClean="0">
                <a:solidFill>
                  <a:schemeClr val="tx1"/>
                </a:solidFill>
              </a:rPr>
            </a:br>
            <a:r>
              <a:rPr lang="ru-RU" sz="2300" dirty="0">
                <a:solidFill>
                  <a:schemeClr val="tx1"/>
                </a:solidFill>
              </a:rPr>
              <a:t/>
            </a:r>
            <a:br>
              <a:rPr lang="ru-RU" sz="2300" dirty="0">
                <a:solidFill>
                  <a:schemeClr val="tx1"/>
                </a:solidFill>
              </a:rPr>
            </a:br>
            <a:r>
              <a:rPr lang="ru-RU" sz="2300" dirty="0" smtClean="0">
                <a:solidFill>
                  <a:srgbClr val="FF0000"/>
                </a:solidFill>
              </a:rPr>
              <a:t>Срок </a:t>
            </a:r>
            <a:r>
              <a:rPr lang="ru-RU" sz="2300" dirty="0" smtClean="0">
                <a:solidFill>
                  <a:srgbClr val="FF0000"/>
                </a:solidFill>
              </a:rPr>
              <a:t>реализации: </a:t>
            </a:r>
            <a:br>
              <a:rPr lang="ru-RU" sz="2300" dirty="0" smtClean="0">
                <a:solidFill>
                  <a:srgbClr val="FF0000"/>
                </a:solidFill>
              </a:rPr>
            </a:br>
            <a:r>
              <a:rPr lang="ru-RU" sz="2300" dirty="0" smtClean="0">
                <a:solidFill>
                  <a:schemeClr val="tx1"/>
                </a:solidFill>
              </a:rPr>
              <a:t>2021-2022 </a:t>
            </a:r>
            <a:r>
              <a:rPr lang="ru-RU" sz="2300" dirty="0" err="1" smtClean="0">
                <a:solidFill>
                  <a:schemeClr val="tx1"/>
                </a:solidFill>
              </a:rPr>
              <a:t>уч.год</a:t>
            </a:r>
            <a:r>
              <a:rPr lang="ru-RU" sz="2300" dirty="0" smtClean="0">
                <a:solidFill>
                  <a:schemeClr val="tx1"/>
                </a:solidFill>
              </a:rPr>
              <a:t/>
            </a:r>
            <a:br>
              <a:rPr lang="ru-RU" sz="2300" dirty="0" smtClean="0">
                <a:solidFill>
                  <a:schemeClr val="tx1"/>
                </a:solidFill>
              </a:rPr>
            </a:br>
            <a:r>
              <a:rPr lang="ru-RU" sz="2300" dirty="0" smtClean="0">
                <a:solidFill>
                  <a:schemeClr val="tx1"/>
                </a:solidFill>
              </a:rPr>
              <a:t>Ориентирована </a:t>
            </a:r>
            <a:r>
              <a:rPr lang="ru-RU" sz="2300" dirty="0" smtClean="0">
                <a:solidFill>
                  <a:schemeClr val="tx1"/>
                </a:solidFill>
              </a:rPr>
              <a:t>на детей в возрасте от </a:t>
            </a:r>
            <a:r>
              <a:rPr lang="ru-RU" sz="2300" dirty="0" smtClean="0">
                <a:solidFill>
                  <a:schemeClr val="tx1"/>
                </a:solidFill>
              </a:rPr>
              <a:t>1,5 </a:t>
            </a:r>
            <a:r>
              <a:rPr lang="ru-RU" sz="2300" dirty="0" smtClean="0">
                <a:solidFill>
                  <a:schemeClr val="tx1"/>
                </a:solidFill>
              </a:rPr>
              <a:t>до 7 лет.</a:t>
            </a:r>
            <a:br>
              <a:rPr lang="ru-RU" sz="2300" dirty="0" smtClean="0">
                <a:solidFill>
                  <a:schemeClr val="tx1"/>
                </a:solidFill>
              </a:rPr>
            </a:br>
            <a:endParaRPr lang="ru-RU" sz="2300" dirty="0">
              <a:solidFill>
                <a:schemeClr val="tx1"/>
              </a:solidFill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04664"/>
            <a:ext cx="4387441" cy="6048672"/>
          </a:xfr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984248"/>
            <a:ext cx="8115328" cy="4873752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 smtClean="0"/>
              <a:t>Основная цель:</a:t>
            </a:r>
            <a:endParaRPr lang="ru-RU" sz="1200" dirty="0" smtClean="0"/>
          </a:p>
          <a:p>
            <a:pPr algn="just"/>
            <a:r>
              <a:rPr lang="ru-RU" sz="1200" dirty="0" smtClean="0"/>
              <a:t>формирование интереса к эстетической стороне окружающей действительности; развитие эстетических чувств детей; развитие детского художественного творчества, интереса к самостоятельной творческой деятельности.</a:t>
            </a:r>
          </a:p>
          <a:p>
            <a:pPr algn="just"/>
            <a:r>
              <a:rPr lang="ru-RU" sz="1200" b="1" dirty="0" smtClean="0"/>
              <a:t>Задачи художественно-эстетического развития по ФГОС ДО:</a:t>
            </a:r>
            <a:endParaRPr lang="ru-RU" sz="1200" dirty="0" smtClean="0"/>
          </a:p>
          <a:p>
            <a:pPr algn="just"/>
            <a:r>
              <a:rPr lang="ru-RU" sz="1200" dirty="0" smtClean="0"/>
              <a:t>Развитие предпосылок ценностно-смыслового восприятия и понимания произведений искусства, мира природы</a:t>
            </a:r>
          </a:p>
          <a:p>
            <a:pPr algn="just"/>
            <a:r>
              <a:rPr lang="ru-RU" sz="1200" dirty="0" smtClean="0"/>
              <a:t>Становление эстетического отношения к окружающему миру</a:t>
            </a:r>
          </a:p>
          <a:p>
            <a:pPr algn="just"/>
            <a:r>
              <a:rPr lang="ru-RU" sz="1200" dirty="0" smtClean="0"/>
              <a:t>Формирование элементарных представлений о видах искусства</a:t>
            </a:r>
          </a:p>
          <a:p>
            <a:pPr algn="just"/>
            <a:r>
              <a:rPr lang="ru-RU" sz="1200" dirty="0" smtClean="0"/>
              <a:t>Восприятие музыки</a:t>
            </a:r>
          </a:p>
          <a:p>
            <a:pPr algn="just"/>
            <a:r>
              <a:rPr lang="ru-RU" sz="1200" dirty="0" smtClean="0"/>
              <a:t> Восприятие художественной литературы, фольклора</a:t>
            </a:r>
          </a:p>
          <a:p>
            <a:pPr algn="just"/>
            <a:r>
              <a:rPr lang="ru-RU" sz="1200" dirty="0" smtClean="0"/>
              <a:t>Стимулирование сопереживания персонажам художественных произведений</a:t>
            </a:r>
          </a:p>
          <a:p>
            <a:pPr algn="just"/>
            <a:r>
              <a:rPr lang="ru-RU" sz="1200" dirty="0" smtClean="0"/>
              <a:t>Реализация самостоятельной творческой деятельности (изобразительной, конструктивно-модельной, музыкальной и др.)</a:t>
            </a:r>
          </a:p>
          <a:p>
            <a:pPr algn="just"/>
            <a:r>
              <a:rPr lang="ru-RU" sz="1200" b="1" dirty="0" smtClean="0"/>
              <a:t>Основные направления работы по художественно-эстетическому развитию </a:t>
            </a:r>
            <a:endParaRPr lang="ru-RU" sz="1200" dirty="0" smtClean="0"/>
          </a:p>
          <a:p>
            <a:pPr algn="just"/>
            <a:r>
              <a:rPr lang="ru-RU" sz="1200" b="1" dirty="0" smtClean="0"/>
              <a:t>детей в дошкольном учреждении:</a:t>
            </a:r>
            <a:endParaRPr lang="ru-RU" sz="1200" dirty="0" smtClean="0"/>
          </a:p>
          <a:p>
            <a:pPr algn="just"/>
            <a:r>
              <a:rPr lang="ru-RU" sz="1200" i="1" dirty="0" smtClean="0"/>
              <a:t>Приобщение к искусству</a:t>
            </a:r>
            <a:endParaRPr lang="ru-RU" sz="1200" dirty="0" smtClean="0"/>
          </a:p>
          <a:p>
            <a:pPr algn="just"/>
            <a:r>
              <a:rPr lang="ru-RU" sz="1200" i="1" dirty="0" smtClean="0"/>
              <a:t>Изобразительная деятельность</a:t>
            </a:r>
            <a:endParaRPr lang="ru-RU" sz="1200" dirty="0" smtClean="0"/>
          </a:p>
          <a:p>
            <a:pPr algn="just"/>
            <a:r>
              <a:rPr lang="ru-RU" sz="1200" i="1" dirty="0" smtClean="0"/>
              <a:t>Конструктивно-модельная  деятельность</a:t>
            </a:r>
            <a:endParaRPr lang="ru-RU" sz="1200" dirty="0" smtClean="0"/>
          </a:p>
          <a:p>
            <a:pPr algn="just"/>
            <a:r>
              <a:rPr lang="ru-RU" sz="1200" i="1" dirty="0" smtClean="0"/>
              <a:t>Музыкальная  деятельность</a:t>
            </a:r>
            <a:endParaRPr lang="ru-RU" sz="1200" dirty="0" smtClean="0"/>
          </a:p>
          <a:p>
            <a:pPr algn="just"/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20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2971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ОБРАЗОВАТЕЛЬНАЯ </a:t>
            </a:r>
            <a:r>
              <a:rPr lang="ru-RU" b="1" dirty="0" smtClean="0"/>
              <a:t>ОБЛАСТЬ </a:t>
            </a:r>
            <a:br>
              <a:rPr lang="ru-RU" b="1" dirty="0" smtClean="0"/>
            </a:br>
            <a:r>
              <a:rPr lang="ru-RU" b="1" dirty="0" smtClean="0"/>
              <a:t>«ХУДОЖЕСТВЕННО-ЭСТЕТИЧЕСКОЕ РАЗВИТИЕ»:</a:t>
            </a:r>
            <a:endParaRPr lang="ru-RU" dirty="0"/>
          </a:p>
        </p:txBody>
      </p:sp>
      <p:pic>
        <p:nvPicPr>
          <p:cNvPr id="4099" name="Picture 3" descr="C:\Documents and Settings\Администратор\Рабочий стол\материалы из интернета\разное\анимашки\b361b7018a1d01b9f42104e7c99c4a9b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5214950"/>
            <a:ext cx="1071570" cy="117611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6350351"/>
              </p:ext>
            </p:extLst>
          </p:nvPr>
        </p:nvGraphicFramePr>
        <p:xfrm>
          <a:off x="179512" y="764704"/>
          <a:ext cx="8856984" cy="5874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08112"/>
                <a:gridCol w="7848872"/>
              </a:tblGrid>
              <a:tr h="414004">
                <a:tc>
                  <a:txBody>
                    <a:bodyPr/>
                    <a:lstStyle/>
                    <a:p>
                      <a:r>
                        <a:rPr lang="ru-RU" sz="1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Образовательная область</a:t>
                      </a:r>
                      <a:endParaRPr lang="ru-RU" sz="1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Парциальные программы,  методические пособия с указанием возраста детей</a:t>
                      </a:r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954148">
                <a:tc>
                  <a:txBody>
                    <a:bodyPr/>
                    <a:lstStyle/>
                    <a:p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«Социально-коммуникативное развитие»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Буре Р. С. Социально-нравственное воспитание дошкольников (3–7 лет),</a:t>
                      </a:r>
                      <a:r>
                        <a:rPr lang="ru-RU" sz="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Петрова В. И., </a:t>
                      </a:r>
                      <a:r>
                        <a:rPr lang="ru-RU" sz="9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Стульник</a:t>
                      </a: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Т. Д. Этические беседы с детьми 4–7 лет,</a:t>
                      </a:r>
                      <a:r>
                        <a:rPr lang="ru-RU" sz="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В.И. Петрова, Т.Д. </a:t>
                      </a:r>
                      <a:r>
                        <a:rPr lang="ru-RU" sz="9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Стульник</a:t>
                      </a: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«Нравственное воспитание в детском саду» (3-7 лет),  Белая К. Ю. Формирование основ безопасности у дошкольников (3–7 лет),</a:t>
                      </a:r>
                      <a:r>
                        <a:rPr lang="ru-RU" sz="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Т.Ф. </a:t>
                      </a:r>
                      <a:r>
                        <a:rPr lang="ru-RU" sz="9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Саулина</a:t>
                      </a: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«Ознакомление дошкольников с правилами дорожного движения» (2-7 лет),</a:t>
                      </a:r>
                      <a:r>
                        <a:rPr lang="ru-RU" sz="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Шорохова О.А.  «Играем в сказку» (5-7 лет),</a:t>
                      </a:r>
                      <a:r>
                        <a:rPr lang="ru-RU" sz="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Антипина </a:t>
                      </a:r>
                      <a:r>
                        <a:rPr lang="ru-RU" sz="9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Е.А.«Театрализованная</a:t>
                      </a: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деятельность в детском саду» (3-7 лет),</a:t>
                      </a:r>
                      <a:r>
                        <a:rPr lang="ru-RU" sz="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Петрова Т.И.,  Сергеева Е.Л. «Театрализованные игры в детском саду» (3-7 лет),</a:t>
                      </a:r>
                      <a:r>
                        <a:rPr lang="ru-RU" sz="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Т.С. Комарова, Л.В. </a:t>
                      </a:r>
                      <a:r>
                        <a:rPr lang="ru-RU" sz="9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Куцакова</a:t>
                      </a: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Л.Ю. Павлова «Трудовое воспитание в детском саду» (2-7 лет),</a:t>
                      </a:r>
                      <a:r>
                        <a:rPr lang="ru-RU" sz="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С.И. </a:t>
                      </a:r>
                      <a:r>
                        <a:rPr lang="ru-RU" sz="9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Семенака</a:t>
                      </a: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«Уроки добра» (5-7 лет),</a:t>
                      </a:r>
                      <a:r>
                        <a:rPr lang="ru-RU" sz="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Н.Н. Авдеева, О.Л. Князева, Р.Б. </a:t>
                      </a:r>
                      <a:r>
                        <a:rPr lang="ru-RU" sz="9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Стеркина</a:t>
                      </a: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«Безопасность» (5-7 лет),</a:t>
                      </a:r>
                      <a:r>
                        <a:rPr lang="ru-RU" sz="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Н.Ф. Губанова «Развитие игровой деятельности» (1-3 лет).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41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«Познавательное развитие»</a:t>
                      </a:r>
                    </a:p>
                    <a:p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Веракса Н. Е., Веракса А. Н. Проектная деятельность дошкольников (5-7 лет). Пособие для педагогов ДОУ</a:t>
                      </a:r>
                      <a:r>
                        <a:rPr lang="ru-RU" sz="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Веракса Н. Е., </a:t>
                      </a:r>
                      <a:r>
                        <a:rPr lang="ru-RU" sz="9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Галимов</a:t>
                      </a: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О. Р. Познавательно-исследовательская деятельность дошкольников (4–7 лет),</a:t>
                      </a:r>
                      <a:r>
                        <a:rPr lang="ru-RU" sz="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Крашенинников Е. Е., Холодова О. Л. Развитие познавательных способностей дошкольников (5–7 лет),</a:t>
                      </a:r>
                      <a:r>
                        <a:rPr lang="ru-RU" sz="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Алешина Н.В. «Ознакомление дошкольников с окружающим и социальной действительностью», «Патриотическое воспитание дошкольников» (3- 7 лет),</a:t>
                      </a:r>
                      <a:r>
                        <a:rPr lang="ru-RU" sz="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Иванова Т.В. «Ребенок и окружающий мир» (3-7 лет),</a:t>
                      </a:r>
                      <a:r>
                        <a:rPr lang="ru-RU" sz="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Соломенникова</a:t>
                      </a: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О.А. «Экологическое воспитание в детском саду»,</a:t>
                      </a:r>
                      <a:r>
                        <a:rPr lang="ru-RU" sz="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Рыжова Н.А.   «Наш дом – природа» (3-7 лет),</a:t>
                      </a:r>
                      <a:r>
                        <a:rPr lang="ru-RU" sz="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С.Н. Николаева «Методика экологического воспитания в детском саду» (3-7 лет),</a:t>
                      </a:r>
                      <a:r>
                        <a:rPr lang="ru-RU" sz="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Дыбина</a:t>
                      </a: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О.В.   «Ребенок и окружающий мир»,  «Неизведанное рядом» (3-7 лет),</a:t>
                      </a:r>
                      <a:r>
                        <a:rPr lang="ru-RU" sz="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Зубкова Н.М. «Опыты  и эксперименты» (3-7 лет),</a:t>
                      </a:r>
                      <a:r>
                        <a:rPr lang="ru-RU" sz="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Н.А. </a:t>
                      </a:r>
                      <a:r>
                        <a:rPr lang="ru-RU" sz="9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Арапова</a:t>
                      </a: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Пискарева «Формирование элементарных математических представлений  в детском саду» (2-7 лет),</a:t>
                      </a:r>
                      <a:r>
                        <a:rPr lang="ru-RU" sz="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Помораева</a:t>
                      </a: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И. А., </a:t>
                      </a:r>
                      <a:r>
                        <a:rPr lang="ru-RU" sz="9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Позина</a:t>
                      </a: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В. А. Формирование элементарных математических представлений (2-7 лет),</a:t>
                      </a:r>
                      <a:r>
                        <a:rPr lang="ru-RU" sz="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Колесникова Е.В. «Формирование элементарных математических представлений  у  дошкольников» (3-7 лет),</a:t>
                      </a:r>
                      <a:r>
                        <a:rPr lang="ru-RU" sz="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Павлова Л.Н.  «Развивающие игры – занятия с  детьми» (1-3 лет),</a:t>
                      </a:r>
                      <a:r>
                        <a:rPr lang="ru-RU" sz="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Э.Г. Пилюгина  «Сенсорные способности малыша» (1-3 лет).</a:t>
                      </a:r>
                    </a:p>
                    <a:p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З.А. </a:t>
                      </a:r>
                      <a:r>
                        <a:rPr lang="ru-RU" sz="9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Ефанова</a:t>
                      </a: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«Познание предметного мира» (2-3 года),</a:t>
                      </a:r>
                      <a:r>
                        <a:rPr lang="ru-RU" sz="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Е.Е. Хомякова «Комплексные развивающие занятия с детьми раннего возраста» (1-3 лет),</a:t>
                      </a:r>
                      <a:r>
                        <a:rPr lang="ru-RU" sz="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С.Н. </a:t>
                      </a:r>
                      <a:r>
                        <a:rPr lang="ru-RU" sz="9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Теплюк</a:t>
                      </a: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«Игры занятия на прогулке с малышами» (1-3 лет).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21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«Речевое развитие»</a:t>
                      </a:r>
                    </a:p>
                    <a:p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9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В.В.Гербова</a:t>
                      </a: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«Развитие речи  в детском саду» (2-7 лет),</a:t>
                      </a:r>
                      <a:r>
                        <a:rPr lang="ru-RU" sz="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Гербова</a:t>
                      </a: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В. В. Развитие речи в разновозрастной группе детского сада. Младшая разновозрастная группа (2–4 года),</a:t>
                      </a:r>
                      <a:r>
                        <a:rPr lang="ru-RU" sz="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А.Г.Арушанова</a:t>
                      </a: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«Развитие диалогического общения», «Истоки диалога»,</a:t>
                      </a:r>
                      <a:r>
                        <a:rPr lang="ru-RU" sz="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Максаков А.И.  «Развитие правильной речи ребёнка в семье», «Учите, играя»,</a:t>
                      </a:r>
                      <a:r>
                        <a:rPr lang="ru-RU" sz="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О.С.Ушакова</a:t>
                      </a: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«Программа развития речи детей  дошкольного возраста в детском саду»,</a:t>
                      </a:r>
                      <a:r>
                        <a:rPr lang="ru-RU" sz="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Э.П. Короткова «Обучение рассказыванию в детском саду»,</a:t>
                      </a:r>
                      <a:r>
                        <a:rPr lang="ru-RU" sz="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Е.В. Колесникова  «Развитие звуковой культуры речи», «Развитие </a:t>
                      </a:r>
                      <a:r>
                        <a:rPr lang="ru-RU" sz="9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звуко</a:t>
                      </a: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буквенного анализа у детей» (3-7 лет),</a:t>
                      </a:r>
                      <a:r>
                        <a:rPr lang="ru-RU" sz="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О.Е. Громова   «Методика формирования начального детского лексикона» (1-3 лет),</a:t>
                      </a:r>
                      <a:r>
                        <a:rPr lang="ru-RU" sz="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О.В. Елецкая, Е.Ю.  </a:t>
                      </a:r>
                      <a:r>
                        <a:rPr lang="ru-RU" sz="9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Вареница</a:t>
                      </a: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«День за днём говорим и растем (1-3 лет),</a:t>
                      </a:r>
                      <a:r>
                        <a:rPr lang="ru-RU" sz="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Л.Н. Смирнова «Развитие речи у детей 2-3 лет»,</a:t>
                      </a:r>
                      <a:r>
                        <a:rPr lang="ru-RU" sz="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Хрестоматия для чтения детям в детском саду и дома: 1–3 года,</a:t>
                      </a:r>
                      <a:r>
                        <a:rPr lang="ru-RU" sz="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Хрестоматия для чтения детям в детском саду и дома: 3–7 лет,</a:t>
                      </a:r>
                      <a:r>
                        <a:rPr lang="ru-RU" sz="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 Каше  «Подготовка к школе детей  с недостатками речи»,</a:t>
                      </a:r>
                      <a:r>
                        <a:rPr lang="ru-RU" sz="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Т. Филичева, Е. Худенко  «Коррекционное обучение и воспитание детей 5-летнего возраста с общим нарушением речи»,</a:t>
                      </a:r>
                      <a:r>
                        <a:rPr lang="ru-RU" sz="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О.А. Новиковская «Логопедическая грамматика»  (2-8 лет),</a:t>
                      </a:r>
                      <a:r>
                        <a:rPr lang="ru-RU" sz="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Н.Э.  </a:t>
                      </a:r>
                      <a:r>
                        <a:rPr lang="ru-RU" sz="9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Теремкова</a:t>
                      </a: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«Логопедические домашние задания для детей с ОНР 5-7 лет)        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466">
                <a:tc>
                  <a:txBody>
                    <a:bodyPr/>
                    <a:lstStyle/>
                    <a:p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«Художественно-эстетическое развитие»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И.А.  Лыкова «Программа художественного воспитания, обучения и развития детей 2-7 лет «Цветные ладошки»»,</a:t>
                      </a:r>
                      <a:r>
                        <a:rPr lang="ru-RU" sz="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Е.В. Баранова, А.М. Савельева «От навыков к творчеству» (2-7 лет).Т.С. Комарова «Детское  художественное творчество» (2-7 лет).Т.Н. </a:t>
                      </a:r>
                      <a:r>
                        <a:rPr lang="ru-RU" sz="9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Доронова</a:t>
                      </a: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С.Г. Якобсон «Обучение детей 2-4 лет  рисованию, лепке, аппликации в </a:t>
                      </a:r>
                      <a:r>
                        <a:rPr lang="ru-RU" sz="9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игре».Д.Н</a:t>
                      </a: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ru-RU" sz="9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Колдина</a:t>
                      </a: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«Рисование в детском саду», «Лепка в детском саду», «Аппликация в детском саду» (1-7 лет).Л.В. </a:t>
                      </a:r>
                      <a:r>
                        <a:rPr lang="ru-RU" sz="9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Куцакова</a:t>
                      </a: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«Конструирование и художественный труд  в детском саду» (1-7 лет).О.А. </a:t>
                      </a:r>
                      <a:r>
                        <a:rPr lang="ru-RU" sz="9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Соломенникова</a:t>
                      </a: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«Радость творчества» (5-7лет).О.П. </a:t>
                      </a:r>
                      <a:r>
                        <a:rPr lang="ru-RU" sz="9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Радынова</a:t>
                      </a: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«Музыкальные шедевры» (3-7 лет).А.И. Буренина «Ритмическая мозаика» (3-7 лет).Т.И. Суворова «Танцевальная ритмика» (3-5 лет).И.М. </a:t>
                      </a:r>
                      <a:r>
                        <a:rPr lang="ru-RU" sz="9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Каплунова</a:t>
                      </a: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, И.А. </a:t>
                      </a:r>
                      <a:r>
                        <a:rPr lang="ru-RU" sz="9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Новоскольцева</a:t>
                      </a: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«Ладушки», «Топ-топ, малыш!» (2-3 лет).</a:t>
                      </a:r>
                    </a:p>
                    <a:p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Т.Э. </a:t>
                      </a:r>
                      <a:r>
                        <a:rPr lang="ru-RU" sz="9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Тютюникова</a:t>
                      </a: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«Программа музыкального воспитания детей дошкольного возраста «Тутти»» (2-7 лет).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466">
                <a:tc>
                  <a:txBody>
                    <a:bodyPr/>
                    <a:lstStyle/>
                    <a:p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«Физическое развитие»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9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Степаненкова</a:t>
                      </a: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Э.Я. «Физическое воспитание в детском саду» (3-7 лет).</a:t>
                      </a:r>
                      <a:r>
                        <a:rPr lang="ru-RU" sz="9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Пензулаева</a:t>
                      </a: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Л.И. «Физкультурные занятия с детьми» (3-7 лет).М.А. </a:t>
                      </a:r>
                      <a:r>
                        <a:rPr lang="ru-RU" sz="9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Рунова</a:t>
                      </a: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«Двигательная активность ребёнка в детском саду» (3-7 лет).И.М. </a:t>
                      </a:r>
                      <a:r>
                        <a:rPr lang="ru-RU" sz="9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Воротилкина</a:t>
                      </a: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«Физкультурно-оздоровительная работа в ДОУ» (3-7 лет).М.Ю. </a:t>
                      </a:r>
                      <a:r>
                        <a:rPr lang="ru-RU" sz="9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Картушина</a:t>
                      </a: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«Быть здоровыми хотим» (5-7 лет).</a:t>
                      </a:r>
                      <a:r>
                        <a:rPr lang="ru-RU" sz="9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Лайзане</a:t>
                      </a: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С.Я. «Физическая культура для малышей» (1-3 лет).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3995936" y="6492875"/>
            <a:ext cx="1161826" cy="365125"/>
          </a:xfrm>
        </p:spPr>
        <p:txBody>
          <a:bodyPr/>
          <a:lstStyle/>
          <a:p>
            <a:fld id="{2B1B84AB-6190-4DA5-96C5-22410CB6E1C6}" type="slidenum">
              <a:rPr lang="ru-RU" smtClean="0"/>
              <a:pPr/>
              <a:t>21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7504" y="-171400"/>
            <a:ext cx="9036496" cy="1252728"/>
          </a:xfrm>
        </p:spPr>
        <p:txBody>
          <a:bodyPr>
            <a:normAutofit/>
          </a:bodyPr>
          <a:lstStyle/>
          <a:p>
            <a:r>
              <a:rPr lang="ru-RU" sz="1100" dirty="0">
                <a:latin typeface="+mn-lt"/>
              </a:rPr>
              <a:t>Свою работу с детьми педагогический коллектив строит на основе примерной общеобразовательной программы дошкольного образования «От рождения до школы» под редакцией  Н.Е. Вераксы, Т.С. Комаровой, М.А. Васильевой, а </a:t>
            </a:r>
            <a:r>
              <a:rPr lang="ru-RU" sz="1100" dirty="0"/>
              <a:t>также парциальных образовательных  программ  и  методических пособий. </a:t>
            </a:r>
          </a:p>
        </p:txBody>
      </p:sp>
    </p:spTree>
    <p:extLst>
      <p:ext uri="{BB962C8B-B14F-4D97-AF65-F5344CB8AC3E}">
        <p14:creationId xmlns:p14="http://schemas.microsoft.com/office/powerpoint/2010/main" val="91404122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23528" y="332656"/>
            <a:ext cx="8712968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/>
              <a:t>Взаимодействие детского сада с семьей. </a:t>
            </a:r>
            <a:endParaRPr lang="ru-RU" sz="1600" b="1" dirty="0" smtClean="0"/>
          </a:p>
          <a:p>
            <a:r>
              <a:rPr lang="ru-RU" sz="1300" u="sng" dirty="0" smtClean="0"/>
              <a:t>Ведущая </a:t>
            </a:r>
            <a:r>
              <a:rPr lang="ru-RU" sz="1300" u="sng" dirty="0"/>
              <a:t>цель </a:t>
            </a:r>
            <a:r>
              <a:rPr lang="ru-RU" sz="1300" dirty="0"/>
              <a:t>— создание необходимых условий для формирования ответственных взаимоотношений с семьями воспитанников и развития компетентности родителей. </a:t>
            </a:r>
            <a:endParaRPr lang="ru-RU" sz="1300" dirty="0" smtClean="0"/>
          </a:p>
          <a:p>
            <a:r>
              <a:rPr lang="ru-RU" sz="1300" dirty="0" smtClean="0"/>
              <a:t>Основные </a:t>
            </a:r>
            <a:r>
              <a:rPr lang="ru-RU" sz="1300" dirty="0"/>
              <a:t>задачи взаимодействия детского сада с семьей: </a:t>
            </a:r>
            <a:endParaRPr lang="ru-RU" sz="1300" dirty="0" smtClean="0"/>
          </a:p>
          <a:p>
            <a:r>
              <a:rPr lang="ru-RU" sz="1300" dirty="0" smtClean="0"/>
              <a:t>• </a:t>
            </a:r>
            <a:r>
              <a:rPr lang="ru-RU" sz="1300" dirty="0"/>
              <a:t>изучение отношения педагогов и родителей к различным вопросам: воспитания, обучения, развития детей, условий организации разнообразной деятельности в детском саду и семье; </a:t>
            </a:r>
            <a:endParaRPr lang="ru-RU" sz="1300" dirty="0" smtClean="0"/>
          </a:p>
          <a:p>
            <a:r>
              <a:rPr lang="ru-RU" sz="1300" dirty="0" smtClean="0"/>
              <a:t>• </a:t>
            </a:r>
            <a:r>
              <a:rPr lang="ru-RU" sz="1300" dirty="0"/>
              <a:t>знакомство педагогов и родителей с лучшим опытом воспитания в детском саду и семье, а также с трудностями, возникающими в семейном и общественном воспитании дошкольников; </a:t>
            </a:r>
            <a:endParaRPr lang="ru-RU" sz="1300" dirty="0" smtClean="0"/>
          </a:p>
          <a:p>
            <a:r>
              <a:rPr lang="ru-RU" sz="1300" dirty="0" smtClean="0"/>
              <a:t>• </a:t>
            </a:r>
            <a:r>
              <a:rPr lang="ru-RU" sz="1300" dirty="0"/>
              <a:t>информирование друг друга об актуальных задачах воспитания и обучения детей и о возможностях детского сада и семьи в решении данных задач; </a:t>
            </a:r>
            <a:endParaRPr lang="ru-RU" sz="1300" dirty="0" smtClean="0"/>
          </a:p>
          <a:p>
            <a:r>
              <a:rPr lang="ru-RU" sz="1300" dirty="0" smtClean="0"/>
              <a:t>• </a:t>
            </a:r>
            <a:r>
              <a:rPr lang="ru-RU" sz="1300" dirty="0"/>
              <a:t>создание в детском саду условий для разнообразного по содержанию и формам сотрудничества, способствующего развитию конструктивного взаимодействия педагогов и родителей с детьми; </a:t>
            </a:r>
            <a:endParaRPr lang="ru-RU" sz="1300" dirty="0" smtClean="0"/>
          </a:p>
          <a:p>
            <a:r>
              <a:rPr lang="ru-RU" sz="1300" dirty="0" smtClean="0"/>
              <a:t>• </a:t>
            </a:r>
            <a:r>
              <a:rPr lang="ru-RU" sz="1300" dirty="0"/>
              <a:t>привлечение семей воспитанников к участию в совместных с педагогами мероприятиях, организуемых в городе; </a:t>
            </a:r>
            <a:endParaRPr lang="ru-RU" sz="1300" dirty="0" smtClean="0"/>
          </a:p>
          <a:p>
            <a:r>
              <a:rPr lang="ru-RU" sz="1300" dirty="0" smtClean="0"/>
              <a:t>• </a:t>
            </a:r>
            <a:r>
              <a:rPr lang="ru-RU" sz="1300" dirty="0"/>
              <a:t>поощрение родителей за внимательное отношение к разнообразным стремлениям и потребностям ребенка, создание необходимых условий для их удовлетворения в семье. </a:t>
            </a:r>
            <a:endParaRPr lang="ru-RU" sz="1300" dirty="0" smtClean="0"/>
          </a:p>
          <a:p>
            <a:endParaRPr lang="ru-RU" sz="1300" dirty="0" smtClean="0"/>
          </a:p>
          <a:p>
            <a:r>
              <a:rPr lang="ru-RU" sz="1300" b="1" u="sng" dirty="0" smtClean="0"/>
              <a:t>Основные </a:t>
            </a:r>
            <a:r>
              <a:rPr lang="ru-RU" sz="1300" b="1" u="sng" dirty="0"/>
              <a:t>направления и формы работы с семьей: </a:t>
            </a:r>
            <a:endParaRPr lang="ru-RU" sz="1300" b="1" u="sng" dirty="0" smtClean="0"/>
          </a:p>
          <a:p>
            <a:r>
              <a:rPr lang="ru-RU" sz="1300" dirty="0" err="1" smtClean="0"/>
              <a:t>Взаимопознание</a:t>
            </a:r>
            <a:r>
              <a:rPr lang="ru-RU" sz="1300" dirty="0" smtClean="0"/>
              <a:t> </a:t>
            </a:r>
            <a:r>
              <a:rPr lang="ru-RU" sz="1300" dirty="0"/>
              <a:t>и </a:t>
            </a:r>
            <a:r>
              <a:rPr lang="ru-RU" sz="1300" dirty="0" err="1"/>
              <a:t>взаимоинформирование</a:t>
            </a:r>
            <a:r>
              <a:rPr lang="ru-RU" sz="1300" dirty="0"/>
              <a:t>. Прекрасную возможность для обоюдного познания воспитательного потенциала дают: </a:t>
            </a:r>
            <a:endParaRPr lang="ru-RU" sz="13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ru-RU" sz="1300" dirty="0" smtClean="0"/>
              <a:t> </a:t>
            </a:r>
            <a:r>
              <a:rPr lang="ru-RU" sz="1300" dirty="0"/>
              <a:t>специально организуемая социально-педагогическая диагностика с использованием бесед, анкетирования, сочинений; </a:t>
            </a:r>
            <a:endParaRPr lang="ru-RU" sz="13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ru-RU" sz="1300" dirty="0" smtClean="0"/>
              <a:t>организация </a:t>
            </a:r>
            <a:r>
              <a:rPr lang="ru-RU" sz="1300" dirty="0"/>
              <a:t>дней открытых дверей в детском саду; </a:t>
            </a:r>
            <a:endParaRPr lang="ru-RU" sz="13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ru-RU" sz="1300" dirty="0" smtClean="0"/>
              <a:t>разнообразные </a:t>
            </a:r>
            <a:r>
              <a:rPr lang="ru-RU" sz="1300" dirty="0"/>
              <a:t>собрания-встречи, ориентированные на знакомство с достижениями и трудностями воспитывающих детей сторон;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300" dirty="0" smtClean="0"/>
              <a:t> </a:t>
            </a:r>
            <a:r>
              <a:rPr lang="ru-RU" sz="1300" dirty="0"/>
              <a:t>работа семейных клубов. </a:t>
            </a:r>
            <a:endParaRPr lang="ru-RU" sz="1300" dirty="0" smtClean="0"/>
          </a:p>
          <a:p>
            <a:endParaRPr lang="ru-RU" sz="1300" dirty="0" smtClean="0"/>
          </a:p>
          <a:p>
            <a:r>
              <a:rPr lang="ru-RU" sz="1300" b="1" u="sng" dirty="0" smtClean="0"/>
              <a:t>Стенды</a:t>
            </a:r>
            <a:r>
              <a:rPr lang="ru-RU" sz="1300" b="1" u="sng" dirty="0"/>
              <a:t>. </a:t>
            </a:r>
            <a:endParaRPr lang="ru-RU" sz="1300" b="1" u="sng" dirty="0" smtClean="0"/>
          </a:p>
          <a:p>
            <a:r>
              <a:rPr lang="ru-RU" sz="1300" dirty="0" smtClean="0"/>
              <a:t>В </a:t>
            </a:r>
            <a:r>
              <a:rPr lang="ru-RU" sz="1300" dirty="0"/>
              <a:t>ДОУ представлены стенды для родителей по следующим темам: «В нашем </a:t>
            </a:r>
            <a:r>
              <a:rPr lang="ru-RU" sz="1300" dirty="0" smtClean="0"/>
              <a:t>«Ручейке», </a:t>
            </a:r>
            <a:r>
              <a:rPr lang="ru-RU" sz="1300" dirty="0"/>
              <a:t>«Статусные документы», «Наши планы и дела», «Профессиональное мастерство», «Права ребёнка», «Вернисаж», «Айболит советует», «Информация», «Наши достижения» и др.. </a:t>
            </a:r>
            <a:endParaRPr lang="ru-RU" sz="1300" dirty="0" smtClean="0"/>
          </a:p>
          <a:p>
            <a:r>
              <a:rPr lang="ru-RU" sz="1300" dirty="0" smtClean="0"/>
              <a:t>Содержание </a:t>
            </a:r>
            <a:r>
              <a:rPr lang="ru-RU" sz="1300" dirty="0"/>
              <a:t>стендов своевременно обновляется. Непрерывное образование воспитывающих взрослых.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23</a:t>
            </a:fld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662692"/>
              </p:ext>
            </p:extLst>
          </p:nvPr>
        </p:nvGraphicFramePr>
        <p:xfrm>
          <a:off x="323528" y="1772815"/>
          <a:ext cx="8568952" cy="47171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70452"/>
                <a:gridCol w="3109258"/>
                <a:gridCol w="3389242"/>
              </a:tblGrid>
              <a:tr h="3477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3350" algn="l"/>
                        </a:tabLst>
                      </a:pPr>
                      <a:r>
                        <a:rPr lang="ru-RU" sz="1200" dirty="0">
                          <a:effectLst/>
                        </a:rPr>
                        <a:t>	Наименование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 какой целью используется  форма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Формы проведения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</a:tr>
              <a:tr h="5273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Информационно-аналитические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Выявление интересов,  запросов родителей, уровня их педагогической грамотности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Анкетирование, опросник, «Почтовый ящик»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68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Досуговые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Установление эмоционального контакта между педагогами, родителями и детьми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Совместные досуги, праздники, участие родителей и детей в выставках, конкурсах.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64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Познавательные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Ознакомление родителей с возрастными особенностями детей, формирование у родителей практических навыков воспитания детей.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Семинары – практикумы, брифинги, проведение собраний; игры с педагогическим содержанием; ток-шоу, экологические и нравственно-патриотические акции в ДОУ.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50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Наглядно-информационные: информационно-ознакомительные, информационно-просветительские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Ознакомление родителей  с работой ДОУ; особенностями воспитания;  формирование знаний о воспитании и развитии детей.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Информационные  проспекты; организация открытых дней, открытых дверей; выпуск газет, организация мини – библиотек.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Сайт ДОУ: </a:t>
                      </a:r>
                      <a:r>
                        <a:rPr lang="en-US" sz="1200">
                          <a:effectLst/>
                        </a:rPr>
                        <a:t>http</a:t>
                      </a:r>
                      <a:r>
                        <a:rPr lang="ru-RU" sz="1200">
                          <a:effectLst/>
                        </a:rPr>
                        <a:t>://</a:t>
                      </a:r>
                      <a:r>
                        <a:rPr lang="en-US" sz="1200">
                          <a:effectLst/>
                        </a:rPr>
                        <a:t>dou</a:t>
                      </a:r>
                      <a:r>
                        <a:rPr lang="ru-RU" sz="1200">
                          <a:effectLst/>
                        </a:rPr>
                        <a:t>19.</a:t>
                      </a:r>
                      <a:r>
                        <a:rPr lang="en-US" sz="1200">
                          <a:effectLst/>
                        </a:rPr>
                        <a:t>goruno</a:t>
                      </a:r>
                      <a:r>
                        <a:rPr lang="ru-RU" sz="1200">
                          <a:effectLst/>
                        </a:rPr>
                        <a:t>-</a:t>
                      </a:r>
                      <a:r>
                        <a:rPr lang="en-US" sz="1200">
                          <a:effectLst/>
                        </a:rPr>
                        <a:t>dubna</a:t>
                      </a:r>
                      <a:r>
                        <a:rPr lang="ru-RU" sz="1200">
                          <a:effectLst/>
                        </a:rPr>
                        <a:t>.</a:t>
                      </a:r>
                      <a:r>
                        <a:rPr lang="en-US" sz="1200">
                          <a:effectLst/>
                        </a:rPr>
                        <a:t>ru</a:t>
                      </a:r>
                      <a:r>
                        <a:rPr lang="ru-RU" sz="1200">
                          <a:effectLst/>
                        </a:rPr>
                        <a:t>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e-mail: dubna.dou19@mail.ru</a:t>
                      </a:r>
                      <a:endParaRPr lang="ru-RU" sz="12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7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Проектная деятельность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Гармонизация детско-родительских взаимоотношений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Организация разных видов проектной деятельности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7504" y="485442"/>
            <a:ext cx="82089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Взаимодействие педагогического коллектива с семьями детей</a:t>
            </a:r>
            <a:endParaRPr lang="ru-RU" sz="2800" b="1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2762699"/>
              </p:ext>
            </p:extLst>
          </p:nvPr>
        </p:nvGraphicFramePr>
        <p:xfrm>
          <a:off x="280416" y="1772816"/>
          <a:ext cx="8717280" cy="4774288"/>
        </p:xfrm>
        <a:graphic>
          <a:graphicData uri="http://schemas.openxmlformats.org/drawingml/2006/table">
            <a:tbl>
              <a:tblPr/>
              <a:tblGrid>
                <a:gridCol w="8717280"/>
              </a:tblGrid>
              <a:tr h="477428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dash"/>
                    </a:lnL>
                    <a:lnR w="12700" cmpd="sng">
                      <a:solidFill>
                        <a:schemeClr val="tx1"/>
                      </a:solidFill>
                      <a:prstDash val="dash"/>
                    </a:lnR>
                    <a:lnT w="12700" cmpd="sng">
                      <a:solidFill>
                        <a:schemeClr val="tx1"/>
                      </a:solidFill>
                      <a:prstDash val="dash"/>
                    </a:lnT>
                    <a:lnB w="12700" cmpd="sng">
                      <a:solidFill>
                        <a:schemeClr val="tx1"/>
                      </a:solidFill>
                      <a:prstDash val="dash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882781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628800"/>
            <a:ext cx="7408333" cy="345069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3400" dirty="0"/>
              <a:t> </a:t>
            </a:r>
          </a:p>
          <a:p>
            <a:pPr lvl="0"/>
            <a:r>
              <a:rPr lang="ru-RU" sz="6400" dirty="0">
                <a:solidFill>
                  <a:schemeClr val="tx1"/>
                </a:solidFill>
              </a:rPr>
              <a:t>Здоровьесберегающая технология;</a:t>
            </a:r>
          </a:p>
          <a:p>
            <a:pPr lvl="0"/>
            <a:r>
              <a:rPr lang="ru-RU" sz="6400" dirty="0">
                <a:solidFill>
                  <a:schemeClr val="tx1"/>
                </a:solidFill>
              </a:rPr>
              <a:t>Игровые технологии;</a:t>
            </a:r>
          </a:p>
          <a:p>
            <a:pPr lvl="0"/>
            <a:r>
              <a:rPr lang="ru-RU" sz="6400" dirty="0">
                <a:solidFill>
                  <a:schemeClr val="tx1"/>
                </a:solidFill>
              </a:rPr>
              <a:t>Личностно-ориентированные технологии;</a:t>
            </a:r>
          </a:p>
          <a:p>
            <a:pPr lvl="0"/>
            <a:r>
              <a:rPr lang="ru-RU" sz="6400" dirty="0">
                <a:solidFill>
                  <a:schemeClr val="tx1"/>
                </a:solidFill>
              </a:rPr>
              <a:t>Технология проектной деятельности;</a:t>
            </a:r>
          </a:p>
          <a:p>
            <a:pPr lvl="0"/>
            <a:r>
              <a:rPr lang="ru-RU" sz="6400" dirty="0">
                <a:solidFill>
                  <a:schemeClr val="tx1"/>
                </a:solidFill>
              </a:rPr>
              <a:t>Технология исследовательской деятельности;</a:t>
            </a:r>
          </a:p>
          <a:p>
            <a:pPr lvl="0"/>
            <a:r>
              <a:rPr lang="ru-RU" sz="6400" dirty="0">
                <a:solidFill>
                  <a:schemeClr val="tx1"/>
                </a:solidFill>
              </a:rPr>
              <a:t>Технология портфолио   воспитателя, дошкольника, группы, детского сада;</a:t>
            </a:r>
          </a:p>
          <a:p>
            <a:pPr lvl="0"/>
            <a:r>
              <a:rPr lang="ru-RU" sz="6400" dirty="0">
                <a:solidFill>
                  <a:schemeClr val="tx1"/>
                </a:solidFill>
              </a:rPr>
              <a:t>Технология ТРИЗ;</a:t>
            </a:r>
          </a:p>
          <a:p>
            <a:pPr lvl="0"/>
            <a:r>
              <a:rPr lang="ru-RU" sz="6400" dirty="0">
                <a:solidFill>
                  <a:schemeClr val="tx1"/>
                </a:solidFill>
              </a:rPr>
              <a:t>Информационно-коммуникативные технологии;</a:t>
            </a:r>
          </a:p>
          <a:p>
            <a:pPr lvl="0"/>
            <a:r>
              <a:rPr lang="ru-RU" sz="6400" dirty="0">
                <a:solidFill>
                  <a:schemeClr val="tx1"/>
                </a:solidFill>
              </a:rPr>
              <a:t>Методика ознакомления дошкольников с окружающим миром;</a:t>
            </a:r>
          </a:p>
          <a:p>
            <a:pPr lvl="0"/>
            <a:r>
              <a:rPr lang="ru-RU" sz="6400" dirty="0">
                <a:solidFill>
                  <a:schemeClr val="tx1"/>
                </a:solidFill>
              </a:rPr>
              <a:t>Методика формирования элементарных математических представлений;</a:t>
            </a:r>
          </a:p>
          <a:p>
            <a:pPr lvl="0"/>
            <a:r>
              <a:rPr lang="ru-RU" sz="6400" dirty="0">
                <a:solidFill>
                  <a:schemeClr val="tx1"/>
                </a:solidFill>
              </a:rPr>
              <a:t>Методика развития речи;</a:t>
            </a:r>
          </a:p>
          <a:p>
            <a:pPr lvl="0"/>
            <a:r>
              <a:rPr lang="ru-RU" sz="6400" dirty="0">
                <a:solidFill>
                  <a:schemeClr val="tx1"/>
                </a:solidFill>
              </a:rPr>
              <a:t>Методика экологического воспитания дошкольников;</a:t>
            </a:r>
          </a:p>
          <a:p>
            <a:pPr lvl="0"/>
            <a:r>
              <a:rPr lang="ru-RU" sz="6400" dirty="0">
                <a:solidFill>
                  <a:schemeClr val="tx1"/>
                </a:solidFill>
              </a:rPr>
              <a:t>Методика  театрализованной деятельности;</a:t>
            </a:r>
          </a:p>
          <a:p>
            <a:pPr lvl="0"/>
            <a:r>
              <a:rPr lang="ru-RU" sz="6400" dirty="0">
                <a:solidFill>
                  <a:schemeClr val="tx1"/>
                </a:solidFill>
              </a:rPr>
              <a:t>Методика нравственно-патриотического воспитания </a:t>
            </a:r>
            <a:r>
              <a:rPr lang="ru-RU" sz="6400" dirty="0" err="1">
                <a:solidFill>
                  <a:schemeClr val="tx1"/>
                </a:solidFill>
              </a:rPr>
              <a:t>дошкольков</a:t>
            </a:r>
            <a:r>
              <a:rPr lang="ru-RU" sz="6400" dirty="0">
                <a:solidFill>
                  <a:schemeClr val="tx1"/>
                </a:solidFill>
              </a:rPr>
              <a:t>;</a:t>
            </a:r>
          </a:p>
          <a:p>
            <a:pPr lvl="0"/>
            <a:r>
              <a:rPr lang="ru-RU" sz="6400" dirty="0">
                <a:solidFill>
                  <a:schemeClr val="tx1"/>
                </a:solidFill>
              </a:rPr>
              <a:t>Методика художественно-эстетического воспитания дошкольников;</a:t>
            </a:r>
          </a:p>
          <a:p>
            <a:pPr lvl="0"/>
            <a:r>
              <a:rPr lang="ru-RU" sz="6400" dirty="0">
                <a:solidFill>
                  <a:schemeClr val="tx1"/>
                </a:solidFill>
              </a:rPr>
              <a:t>Методика музыкального воспитания дошкольников;</a:t>
            </a:r>
          </a:p>
          <a:p>
            <a:pPr lvl="0"/>
            <a:r>
              <a:rPr lang="ru-RU" sz="6400" dirty="0">
                <a:solidFill>
                  <a:schemeClr val="tx1"/>
                </a:solidFill>
              </a:rPr>
              <a:t>Методика музейной педагогики.</a:t>
            </a:r>
            <a:r>
              <a:rPr lang="ru-RU" sz="6400" b="1" dirty="0">
                <a:solidFill>
                  <a:schemeClr val="tx1"/>
                </a:solidFill>
              </a:rPr>
              <a:t>         </a:t>
            </a:r>
            <a:endParaRPr lang="ru-RU" sz="6400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24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u="sng" dirty="0" smtClean="0"/>
              <a:t>ТЕХНОЛОГИИ </a:t>
            </a:r>
            <a:r>
              <a:rPr lang="ru-RU" u="sng" dirty="0"/>
              <a:t>И МЕТОДИКИ В  ПРАКТИКЕ ДОУ: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094564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24744"/>
            <a:ext cx="8178132" cy="5349208"/>
          </a:xfrm>
        </p:spPr>
        <p:txBody>
          <a:bodyPr>
            <a:noAutofit/>
          </a:bodyPr>
          <a:lstStyle/>
          <a:p>
            <a:pPr algn="just"/>
            <a:r>
              <a:rPr lang="ru-RU" sz="1300" b="1" dirty="0" smtClean="0"/>
              <a:t>Год </a:t>
            </a:r>
            <a:r>
              <a:rPr lang="ru-RU" sz="1300" b="1" dirty="0"/>
              <a:t>основания — 1963</a:t>
            </a:r>
          </a:p>
          <a:p>
            <a:pPr algn="just"/>
            <a:r>
              <a:rPr lang="ru-RU" sz="1300" b="1" dirty="0"/>
              <a:t>Адрес: 141980, Московская область, г. Дубна, ул. Карла Маркса , </a:t>
            </a:r>
            <a:r>
              <a:rPr lang="ru-RU" sz="1300" b="1" dirty="0" smtClean="0"/>
              <a:t>д.17 ( корпус «Ручеёк»)</a:t>
            </a:r>
            <a:endParaRPr lang="ru-RU" sz="1300" b="1" dirty="0"/>
          </a:p>
          <a:p>
            <a:pPr algn="just"/>
            <a:r>
              <a:rPr lang="ru-RU" sz="1300" b="1" dirty="0"/>
              <a:t>Телефон 8 (496) 21 9-61-39/5-48-84</a:t>
            </a:r>
          </a:p>
          <a:p>
            <a:pPr algn="just"/>
            <a:r>
              <a:rPr lang="ru-RU" sz="1300" b="1" dirty="0"/>
              <a:t>e-</a:t>
            </a:r>
            <a:r>
              <a:rPr lang="ru-RU" sz="1300" b="1" dirty="0" err="1"/>
              <a:t>mail</a:t>
            </a:r>
            <a:r>
              <a:rPr lang="ru-RU" sz="1300" b="1" dirty="0"/>
              <a:t>: </a:t>
            </a:r>
            <a:r>
              <a:rPr lang="ru-RU" sz="1300" b="1" dirty="0" smtClean="0">
                <a:hlinkClick r:id="rId2"/>
              </a:rPr>
              <a:t>dubn_dou_19@mosreg.ru</a:t>
            </a:r>
            <a:endParaRPr lang="ru-RU" sz="1300" b="1" dirty="0" smtClean="0"/>
          </a:p>
          <a:p>
            <a:pPr algn="just"/>
            <a:r>
              <a:rPr lang="ru-RU" sz="1300" b="1" dirty="0"/>
              <a:t>Схема проезда:  https://yandex.ru/profile/1179019489</a:t>
            </a:r>
          </a:p>
          <a:p>
            <a:pPr algn="just"/>
            <a:r>
              <a:rPr lang="ru-RU" sz="1300" b="1" dirty="0" smtClean="0"/>
              <a:t>Адрес </a:t>
            </a:r>
            <a:r>
              <a:rPr lang="ru-RU" sz="1300" b="1" dirty="0"/>
              <a:t>официального сайта дошкольного учреждения : dou19.goruno-dubna.ru</a:t>
            </a:r>
          </a:p>
          <a:p>
            <a:pPr algn="just"/>
            <a:r>
              <a:rPr lang="ru-RU" sz="1300" b="1" dirty="0"/>
              <a:t>Заведующий — Лабетова Ольга Николаевна</a:t>
            </a:r>
          </a:p>
          <a:p>
            <a:pPr algn="just"/>
            <a:r>
              <a:rPr lang="ru-RU" sz="1300" b="1" dirty="0" smtClean="0"/>
              <a:t>Учредитель </a:t>
            </a:r>
            <a:r>
              <a:rPr lang="ru-RU" sz="1300" b="1" dirty="0"/>
              <a:t>— Администрация города Дубны Московской области.</a:t>
            </a:r>
          </a:p>
          <a:p>
            <a:pPr algn="just"/>
            <a:r>
              <a:rPr lang="ru-RU" sz="1300" b="1" dirty="0"/>
              <a:t>Официальный сайт www.naukograd-dubna.ru</a:t>
            </a:r>
          </a:p>
          <a:p>
            <a:pPr algn="just"/>
            <a:r>
              <a:rPr lang="ru-RU" sz="1300" b="1" dirty="0" smtClean="0"/>
              <a:t>Вышестоящая </a:t>
            </a:r>
            <a:r>
              <a:rPr lang="ru-RU" sz="1300" b="1" dirty="0"/>
              <a:t>организация — Управление народного образования города Дубны.</a:t>
            </a:r>
          </a:p>
          <a:p>
            <a:pPr algn="just"/>
            <a:r>
              <a:rPr lang="ru-RU" sz="1300" b="1" dirty="0"/>
              <a:t>Адрес: ул. Мира, д.1,</a:t>
            </a:r>
          </a:p>
          <a:p>
            <a:pPr algn="just"/>
            <a:r>
              <a:rPr lang="ru-RU" sz="1300" b="1" dirty="0"/>
              <a:t>тел.: 8-(496)-216-67-67 добавочный 5540</a:t>
            </a:r>
          </a:p>
          <a:p>
            <a:pPr algn="just"/>
            <a:r>
              <a:rPr lang="ru-RU" sz="1300" b="1" dirty="0"/>
              <a:t>e-</a:t>
            </a:r>
            <a:r>
              <a:rPr lang="ru-RU" sz="1300" b="1" dirty="0" err="1"/>
              <a:t>mail</a:t>
            </a:r>
            <a:r>
              <a:rPr lang="ru-RU" sz="1300" b="1" dirty="0"/>
              <a:t>: uo-dubnago@mosreg.ru</a:t>
            </a:r>
          </a:p>
          <a:p>
            <a:pPr algn="just"/>
            <a:r>
              <a:rPr lang="ru-RU" sz="1300" b="1" dirty="0"/>
              <a:t>Официальный сайт http://goruno-dubna.ru</a:t>
            </a:r>
          </a:p>
          <a:p>
            <a:pPr algn="just"/>
            <a:r>
              <a:rPr lang="ru-RU" sz="1300" b="1" dirty="0" smtClean="0"/>
              <a:t>Адрес</a:t>
            </a:r>
            <a:r>
              <a:rPr lang="ru-RU" sz="1300" b="1" dirty="0"/>
              <a:t>: 141980 г. Дубна, Московская область, ул. Карла Маркса, д. </a:t>
            </a:r>
            <a:r>
              <a:rPr lang="ru-RU" sz="1300" b="1" dirty="0" smtClean="0"/>
              <a:t>27. (корпус «Теремок»)</a:t>
            </a:r>
            <a:endParaRPr lang="ru-RU" sz="1300" b="1" dirty="0"/>
          </a:p>
          <a:p>
            <a:pPr algn="just"/>
            <a:r>
              <a:rPr lang="ru-RU" sz="1300" b="1" dirty="0" smtClean="0"/>
              <a:t>График </a:t>
            </a:r>
            <a:r>
              <a:rPr lang="ru-RU" sz="1300" b="1" dirty="0"/>
              <a:t>работы:  понедельник -пятница, 9.00 — 18.00 (обед 14.00-15.00)</a:t>
            </a:r>
          </a:p>
          <a:p>
            <a:pPr algn="just"/>
            <a:r>
              <a:rPr lang="ru-RU" sz="1300" b="1" dirty="0" smtClean="0"/>
              <a:t>Телефоны  </a:t>
            </a:r>
            <a:r>
              <a:rPr lang="ru-RU" sz="1300" b="1" dirty="0"/>
              <a:t>(факс):  8(496)219-61-39  (заведующий),  8(496)219-61-29 (заместитель заведующего по воспитательной и методической работе); 8 (496)215-49-90 (заместители заведующего по административно-хозяйственной работе и безопасности, педагог-психолог), 8 (496)215-48-74 (медицинский кабинет).</a:t>
            </a:r>
          </a:p>
          <a:p>
            <a:pPr algn="just"/>
            <a:r>
              <a:rPr lang="ru-RU" sz="1300" b="1" dirty="0" smtClean="0"/>
              <a:t>Адрес </a:t>
            </a:r>
            <a:r>
              <a:rPr lang="ru-RU" sz="1300" b="1" dirty="0"/>
              <a:t>электронной почты: dubna.dou19@mail.ru</a:t>
            </a:r>
          </a:p>
          <a:p>
            <a:pPr algn="just"/>
            <a:r>
              <a:rPr lang="ru-RU" sz="1300" b="1" dirty="0" smtClean="0"/>
              <a:t>Адрес </a:t>
            </a:r>
            <a:r>
              <a:rPr lang="ru-RU" sz="1300" b="1" dirty="0"/>
              <a:t>сайта: http://dou19.goruno-dubna.ru</a:t>
            </a:r>
          </a:p>
          <a:p>
            <a:pPr algn="just"/>
            <a:r>
              <a:rPr lang="ru-RU" sz="1300" b="1" dirty="0" smtClean="0"/>
              <a:t>Медицинская </a:t>
            </a:r>
            <a:r>
              <a:rPr lang="ru-RU" sz="1300" b="1" dirty="0"/>
              <a:t>сестра — 8(396)215-48-74 Степанова Ольга Ярославовна</a:t>
            </a:r>
            <a:endParaRPr lang="ru-RU" sz="13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25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867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Контактная информация:</a:t>
            </a:r>
            <a:endParaRPr lang="ru-RU" sz="3600" b="1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214422"/>
            <a:ext cx="8229600" cy="3857652"/>
          </a:xfrm>
        </p:spPr>
        <p:txBody>
          <a:bodyPr/>
          <a:lstStyle/>
          <a:p>
            <a:pPr algn="ctr"/>
            <a:r>
              <a:rPr lang="ru-RU" sz="4800" b="1" dirty="0" smtClean="0">
                <a:solidFill>
                  <a:schemeClr val="tx2"/>
                </a:solidFill>
                <a:latin typeface="Georgia" pitchFamily="18" charset="0"/>
              </a:rPr>
              <a:t>Спасибо за внимание!</a:t>
            </a:r>
            <a:br>
              <a:rPr lang="ru-RU" sz="4800" b="1" dirty="0" smtClean="0">
                <a:solidFill>
                  <a:schemeClr val="tx2"/>
                </a:solidFill>
                <a:latin typeface="Georgia" pitchFamily="18" charset="0"/>
              </a:rPr>
            </a:br>
            <a:r>
              <a:rPr lang="ru-RU" sz="4800" b="1" dirty="0" smtClean="0">
                <a:solidFill>
                  <a:schemeClr val="tx2"/>
                </a:solidFill>
              </a:rPr>
              <a:t/>
            </a:r>
            <a:br>
              <a:rPr lang="ru-RU" sz="4800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/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/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26</a:t>
            </a:fld>
            <a:endParaRPr lang="ru-RU"/>
          </a:p>
        </p:txBody>
      </p:sp>
      <p:pic>
        <p:nvPicPr>
          <p:cNvPr id="4" name="Picture 9" descr="i?id=468950311-54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000496" y="4000504"/>
            <a:ext cx="1061896" cy="1235066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14282" y="928670"/>
            <a:ext cx="5357850" cy="56435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</a:t>
            </a:r>
            <a:r>
              <a:rPr lang="ru-RU" b="1" dirty="0" smtClean="0">
                <a:solidFill>
                  <a:schemeClr val="tx1"/>
                </a:solidFill>
              </a:rPr>
              <a:t>Образовательная программа разработана на основе </a:t>
            </a:r>
            <a:r>
              <a:rPr lang="ru-RU" dirty="0" smtClean="0">
                <a:solidFill>
                  <a:schemeClr val="tx1"/>
                </a:solidFill>
              </a:rPr>
              <a:t>Федерального государственного образовательного стандарта дошкольного образования (ФГОС ДО) (Приказ </a:t>
            </a:r>
            <a:r>
              <a:rPr lang="ru-RU" dirty="0" err="1" smtClean="0">
                <a:solidFill>
                  <a:schemeClr val="tx1"/>
                </a:solidFill>
              </a:rPr>
              <a:t>МОиН</a:t>
            </a:r>
            <a:r>
              <a:rPr lang="ru-RU" dirty="0" smtClean="0">
                <a:solidFill>
                  <a:schemeClr val="tx1"/>
                </a:solidFill>
              </a:rPr>
              <a:t> РФ № 1155 от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   17 октября 2013г) и с учётом примерной общеобразовательной программы дошкольного образования «От рождения до школы» под редакцией </a:t>
            </a:r>
            <a:r>
              <a:rPr lang="ru-RU" dirty="0" err="1" smtClean="0">
                <a:solidFill>
                  <a:schemeClr val="tx1"/>
                </a:solidFill>
              </a:rPr>
              <a:t>Н.Е.Вераксы</a:t>
            </a:r>
            <a:r>
              <a:rPr lang="ru-RU" dirty="0" smtClean="0">
                <a:solidFill>
                  <a:schemeClr val="tx1"/>
                </a:solidFill>
              </a:rPr>
              <a:t>, Т.С.Комаровой, М.А.Васильевой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5500726" cy="6715148"/>
          </a:xfrm>
        </p:spPr>
        <p:txBody>
          <a:bodyPr>
            <a:noAutofit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b="1" dirty="0">
              <a:solidFill>
                <a:schemeClr val="tx2"/>
              </a:solidFill>
              <a:latin typeface="Georgia" pitchFamily="18" charset="0"/>
            </a:endParaRPr>
          </a:p>
        </p:txBody>
      </p:sp>
      <p:pic>
        <p:nvPicPr>
          <p:cNvPr id="1026" name="Picture 2" descr="C:\Documents and Settings\Администратор\Рабочий стол\IMG_846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5500694" y="928670"/>
            <a:ext cx="3143272" cy="4644603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образовательной</a:t>
            </a:r>
            <a:r>
              <a:rPr lang="ru-RU" sz="3200" b="1" dirty="0" smtClean="0">
                <a:solidFill>
                  <a:schemeClr val="tx2"/>
                </a:solidFill>
                <a:latin typeface="Georgia" pitchFamily="18" charset="0"/>
                <a:ea typeface="Bodoni MT"/>
              </a:rPr>
              <a:t> программы:</a:t>
            </a:r>
            <a:endParaRPr lang="ru-RU" sz="3200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929058" y="1357299"/>
            <a:ext cx="4500594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just" fontAlgn="base">
              <a:spcBef>
                <a:spcPct val="0"/>
              </a:spcBef>
              <a:spcAft>
                <a:spcPct val="0"/>
              </a:spcAft>
              <a:tabLst>
                <a:tab pos="527050" algn="l"/>
                <a:tab pos="809625" algn="l"/>
              </a:tabLst>
            </a:pPr>
            <a:r>
              <a:rPr lang="ru-RU" sz="2000" dirty="0" smtClean="0"/>
              <a:t>Создание благоприятных условий для полноценного проживания ребенком дошкольного детства, формирование основ базовой культуры личности, всестороннее развитие психических и физических качеств в соответствии с возрастными и индивидуальными особенностями, подготовка к жизни в современном обществе, формирование предпосылок к учебной деятельности, обеспечение безопасности жизнедеятельности дошкольника.</a:t>
            </a:r>
            <a:endParaRPr lang="ru-RU" sz="2000" dirty="0" smtClean="0"/>
          </a:p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7050" algn="l"/>
                <a:tab pos="809625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H:\Дет.сад\Картинки, рисунки\Дети и взрослые\дети рисую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143116"/>
            <a:ext cx="3041914" cy="228143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052736"/>
            <a:ext cx="8501122" cy="5373818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dirty="0">
                <a:solidFill>
                  <a:schemeClr val="tx1"/>
                </a:solidFill>
              </a:rPr>
              <a:t>Сохранение и укрепление здоровья детей, обеспечение безопасности жизнедеятельности дошкольника.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Формирование основ базовой культуры личности, воспитание у дошкольников таких качеств, как:</a:t>
            </a:r>
          </a:p>
          <a:p>
            <a:r>
              <a:rPr lang="ru-RU" dirty="0">
                <a:solidFill>
                  <a:schemeClr val="tx1"/>
                </a:solidFill>
              </a:rPr>
              <a:t>патриотизм, активная жизненная позиция, творческий подход в решении различных жизненных ситуаций; уважение к традиционным ценностям.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 Всестороннее развитие психических и физических качеств в соответствии с возрастными и индивидуальными особенностями.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 Подготовка к жизни в современном обществе, социализация.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Обеспечение равных стартовых возможностей для обучения в школе. 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 Создание благоприятных условий для полноценного проживания ребенком дошкольного детства.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Обеспечение психолого-педагогической поддержки семьи и повышение компетентности родителей (законных представителей) в вопросах развития и образования, охраны и укрепления здоровья детей.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pPr algn="ctr"/>
            <a:r>
              <a:rPr lang="ru-RU" b="1" dirty="0" smtClean="0"/>
              <a:t>Задачи программы:</a:t>
            </a:r>
            <a:endParaRPr lang="ru-RU" b="1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428604"/>
            <a:ext cx="7139014" cy="1143008"/>
          </a:xfrm>
        </p:spPr>
        <p:txBody>
          <a:bodyPr>
            <a:normAutofit/>
          </a:bodyPr>
          <a:lstStyle/>
          <a:p>
            <a:pPr algn="ctr"/>
            <a:r>
              <a:rPr lang="ru-RU" altLang="ru-RU" sz="2800" b="1" dirty="0" smtClean="0">
                <a:solidFill>
                  <a:srgbClr val="002060"/>
                </a:solidFill>
              </a:rPr>
              <a:t>Образовательная программа ДОО </a:t>
            </a:r>
            <a:br>
              <a:rPr lang="ru-RU" altLang="ru-RU" sz="2800" b="1" dirty="0" smtClean="0">
                <a:solidFill>
                  <a:srgbClr val="002060"/>
                </a:solidFill>
              </a:rPr>
            </a:br>
            <a:r>
              <a:rPr lang="ru-RU" altLang="ru-RU" sz="2800" b="1" dirty="0" smtClean="0">
                <a:solidFill>
                  <a:srgbClr val="002060"/>
                </a:solidFill>
              </a:rPr>
              <a:t>включает три основных раздела:</a:t>
            </a:r>
            <a:endParaRPr lang="en-US" altLang="ru-RU" sz="2800" dirty="0">
              <a:solidFill>
                <a:srgbClr val="002060"/>
              </a:solidFill>
            </a:endParaRPr>
          </a:p>
        </p:txBody>
      </p:sp>
      <p:sp>
        <p:nvSpPr>
          <p:cNvPr id="8208" name="AutoShape 16"/>
          <p:cNvSpPr>
            <a:spLocks noChangeArrowheads="1"/>
          </p:cNvSpPr>
          <p:nvPr/>
        </p:nvSpPr>
        <p:spPr bwMode="blackGray">
          <a:xfrm rot="16200000" flipH="1" flipV="1">
            <a:off x="3539630" y="1668469"/>
            <a:ext cx="979006" cy="755650"/>
          </a:xfrm>
          <a:prstGeom prst="rightArrow">
            <a:avLst>
              <a:gd name="adj1" fmla="val 46509"/>
              <a:gd name="adj2" fmla="val 42052"/>
            </a:avLst>
          </a:prstGeom>
          <a:gradFill rotWithShape="1">
            <a:gsLst>
              <a:gs pos="0">
                <a:schemeClr val="accent2">
                  <a:gamma/>
                  <a:tint val="0"/>
                  <a:invGamma/>
                  <a:alpha val="0"/>
                </a:schemeClr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251723" y="5745463"/>
            <a:ext cx="168275" cy="168275"/>
            <a:chOff x="2928" y="2208"/>
            <a:chExt cx="262" cy="262"/>
          </a:xfrm>
        </p:grpSpPr>
        <p:sp>
          <p:nvSpPr>
            <p:cNvPr id="8214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5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220" name="AutoShape 28"/>
          <p:cNvSpPr>
            <a:spLocks noChangeArrowheads="1"/>
          </p:cNvSpPr>
          <p:nvPr/>
        </p:nvSpPr>
        <p:spPr bwMode="gray">
          <a:xfrm>
            <a:off x="857224" y="2500306"/>
            <a:ext cx="7272808" cy="912771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gray">
          <a:xfrm>
            <a:off x="1500166" y="2708920"/>
            <a:ext cx="6384202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3600" b="1" dirty="0" smtClean="0">
                <a:solidFill>
                  <a:srgbClr val="002060"/>
                </a:solidFill>
                <a:cs typeface="Arial" charset="0"/>
              </a:rPr>
              <a:t>ЦЕЛЕВОЙ</a:t>
            </a:r>
            <a:endParaRPr lang="en-US" altLang="ru-RU" sz="36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8226" name="AutoShape 34"/>
          <p:cNvSpPr>
            <a:spLocks noChangeArrowheads="1"/>
          </p:cNvSpPr>
          <p:nvPr/>
        </p:nvSpPr>
        <p:spPr bwMode="blackGray">
          <a:xfrm rot="16200000" flipV="1">
            <a:off x="4213129" y="1668468"/>
            <a:ext cx="1080120" cy="755650"/>
          </a:xfrm>
          <a:prstGeom prst="rightArrow">
            <a:avLst>
              <a:gd name="adj1" fmla="val 46509"/>
              <a:gd name="adj2" fmla="val 42098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" name="AutoShape 28"/>
          <p:cNvSpPr>
            <a:spLocks noChangeArrowheads="1"/>
          </p:cNvSpPr>
          <p:nvPr/>
        </p:nvSpPr>
        <p:spPr bwMode="gray">
          <a:xfrm>
            <a:off x="738960" y="3998229"/>
            <a:ext cx="7272808" cy="912771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" name="AutoShape 28"/>
          <p:cNvSpPr>
            <a:spLocks noChangeArrowheads="1"/>
          </p:cNvSpPr>
          <p:nvPr/>
        </p:nvSpPr>
        <p:spPr bwMode="gray">
          <a:xfrm>
            <a:off x="810597" y="5373216"/>
            <a:ext cx="7337675" cy="912771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2" name="Rectangle 31"/>
          <p:cNvSpPr>
            <a:spLocks noChangeArrowheads="1"/>
          </p:cNvSpPr>
          <p:nvPr/>
        </p:nvSpPr>
        <p:spPr bwMode="gray">
          <a:xfrm>
            <a:off x="1575673" y="4159150"/>
            <a:ext cx="6273080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3600" b="1" dirty="0" smtClean="0">
                <a:solidFill>
                  <a:srgbClr val="002060"/>
                </a:solidFill>
                <a:cs typeface="Arial" charset="0"/>
              </a:rPr>
              <a:t>ОРГАНИЗАЦИОННЫЙ</a:t>
            </a:r>
            <a:endParaRPr lang="en-US" altLang="ru-RU" sz="36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43" name="Rectangle 31"/>
          <p:cNvSpPr>
            <a:spLocks noChangeArrowheads="1"/>
          </p:cNvSpPr>
          <p:nvPr/>
        </p:nvSpPr>
        <p:spPr bwMode="gray">
          <a:xfrm>
            <a:off x="1651873" y="5451036"/>
            <a:ext cx="6120680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3600" b="1" dirty="0" smtClean="0">
                <a:solidFill>
                  <a:srgbClr val="002060"/>
                </a:solidFill>
                <a:cs typeface="Arial" charset="0"/>
              </a:rPr>
              <a:t>СОДЕРЖАТЕЛЬНЫЙ</a:t>
            </a:r>
            <a:endParaRPr lang="en-US" altLang="ru-RU" sz="3600" b="1" dirty="0">
              <a:solidFill>
                <a:srgbClr val="002060"/>
              </a:solidFill>
              <a:cs typeface="Arial" charset="0"/>
            </a:endParaRP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256989" y="4389227"/>
            <a:ext cx="168275" cy="168275"/>
            <a:chOff x="2928" y="2208"/>
            <a:chExt cx="262" cy="262"/>
          </a:xfrm>
        </p:grpSpPr>
        <p:sp>
          <p:nvSpPr>
            <p:cNvPr id="45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1187624" y="2827281"/>
            <a:ext cx="168275" cy="168275"/>
            <a:chOff x="2928" y="2208"/>
            <a:chExt cx="262" cy="262"/>
          </a:xfrm>
        </p:grpSpPr>
        <p:sp>
          <p:nvSpPr>
            <p:cNvPr id="48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357298"/>
            <a:ext cx="7500990" cy="5214974"/>
          </a:xfrm>
        </p:spPr>
        <p:txBody>
          <a:bodyPr/>
          <a:lstStyle/>
          <a:p>
            <a:pPr algn="just"/>
            <a:r>
              <a:rPr lang="ru-RU" b="1" dirty="0" smtClean="0"/>
              <a:t>Целевой раздел </a:t>
            </a:r>
            <a:r>
              <a:rPr lang="ru-RU" dirty="0" smtClean="0"/>
              <a:t>включает в себя: пояснительную записку, цели и задачи программы, принципы и подходы к её формированию, характеристики особенностей развития детей, а также планируемые результаты освоения программы. Результаты освоения образовательной программы представлены в виде целевых ориентиров дошкольного образования, которые представляют собой социально-нормативные возрастные характеристики возможных достижений ребёнка на этапе завершения уровня дошкольного образования.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Содержание целевого раздела:</a:t>
            </a:r>
            <a:endParaRPr lang="ru-RU" b="1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323528" y="1157864"/>
            <a:ext cx="8572560" cy="5715016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1300" b="1" dirty="0" smtClean="0">
                <a:solidFill>
                  <a:schemeClr val="tx1"/>
                </a:solidFill>
              </a:rPr>
              <a:t>Ребенок интересуется окружающими предметами и активно действует с ними; эмоционально вовлечен в действия с игрушками и другими 18 предметами, стремится проявлять настойчивость в достижении результата своих действий. </a:t>
            </a:r>
          </a:p>
          <a:p>
            <a:pPr algn="just">
              <a:spcBef>
                <a:spcPts val="0"/>
              </a:spcBef>
            </a:pPr>
            <a:r>
              <a:rPr lang="ru-RU" sz="1300" b="1" dirty="0" smtClean="0">
                <a:solidFill>
                  <a:schemeClr val="tx1"/>
                </a:solidFill>
              </a:rPr>
              <a:t>Использует специфические, культурно фиксированные предметные действия, знает назначение бытовых предметов (ложки, расчески, карандаша и пр.) и умеет пользоваться ими. Владеет простейшими навыками самообслуживания; стремится проявлять самостоятельность в бытовом и игровом поведении; проявляет навыки опрятности.</a:t>
            </a:r>
          </a:p>
          <a:p>
            <a:pPr algn="just">
              <a:spcBef>
                <a:spcPts val="0"/>
              </a:spcBef>
            </a:pPr>
            <a:r>
              <a:rPr lang="ru-RU" sz="1300" b="1" dirty="0" smtClean="0">
                <a:solidFill>
                  <a:schemeClr val="tx1"/>
                </a:solidFill>
              </a:rPr>
              <a:t> Проявляет отрицательное отношение к грубости, жадности.</a:t>
            </a:r>
          </a:p>
          <a:p>
            <a:pPr algn="just">
              <a:spcBef>
                <a:spcPts val="0"/>
              </a:spcBef>
            </a:pPr>
            <a:r>
              <a:rPr lang="ru-RU" sz="1300" b="1" dirty="0" smtClean="0">
                <a:solidFill>
                  <a:schemeClr val="tx1"/>
                </a:solidFill>
              </a:rPr>
              <a:t> Соблюдает правила элементарной вежливости (самостоятельно или по напоминанию говорит «спасибо», «здравствуйте», «до свидания», «спокойной ночи» (в семье, в группе)); имеет первичные представления об элементарных правилах поведения в детском саду, дома, на улице и старается соблюдать их.</a:t>
            </a:r>
          </a:p>
          <a:p>
            <a:pPr algn="just">
              <a:spcBef>
                <a:spcPts val="0"/>
              </a:spcBef>
            </a:pPr>
            <a:r>
              <a:rPr lang="ru-RU" sz="1300" b="1" dirty="0" smtClean="0">
                <a:solidFill>
                  <a:schemeClr val="tx1"/>
                </a:solidFill>
              </a:rPr>
              <a:t> Владеет активной речью, включенной в общение; может обращаться с вопросами и просьбами, понимает речь взрослых; знает названия окружающих предметов и игрушек. Речь становится полноценным средством общения с другими детьми.</a:t>
            </a:r>
          </a:p>
          <a:p>
            <a:pPr algn="just">
              <a:spcBef>
                <a:spcPts val="0"/>
              </a:spcBef>
            </a:pPr>
            <a:r>
              <a:rPr lang="ru-RU" sz="1300" b="1" dirty="0" smtClean="0">
                <a:solidFill>
                  <a:schemeClr val="tx1"/>
                </a:solidFill>
              </a:rPr>
              <a:t> Стремится к общению со взрослыми и активно подражает им в движениях и действиях; появляются игры, в которых ребенок воспроизводит действия взрослого. Эмоционально откликается на игру, предложенную взрослым, принимает игровую задачу. </a:t>
            </a:r>
          </a:p>
          <a:p>
            <a:pPr algn="just">
              <a:spcBef>
                <a:spcPts val="0"/>
              </a:spcBef>
            </a:pPr>
            <a:r>
              <a:rPr lang="ru-RU" sz="1300" b="1" dirty="0" smtClean="0">
                <a:solidFill>
                  <a:schemeClr val="tx1"/>
                </a:solidFill>
              </a:rPr>
              <a:t>Проявляет интерес к сверстникам; наблюдает за их действиями и подражает им. Умеет играть рядом со сверстниками, не мешая им. Проявляет интерес к совместным играм небольшими группами. </a:t>
            </a:r>
          </a:p>
          <a:p>
            <a:pPr algn="just">
              <a:spcBef>
                <a:spcPts val="0"/>
              </a:spcBef>
            </a:pPr>
            <a:r>
              <a:rPr lang="ru-RU" sz="1300" b="1" dirty="0" smtClean="0">
                <a:solidFill>
                  <a:schemeClr val="tx1"/>
                </a:solidFill>
              </a:rPr>
              <a:t>Проявляет интерес к окружающему миру природы, с интересом участвует в сезонных наблюдениях. </a:t>
            </a:r>
          </a:p>
          <a:p>
            <a:pPr algn="just">
              <a:spcBef>
                <a:spcPts val="0"/>
              </a:spcBef>
            </a:pPr>
            <a:r>
              <a:rPr lang="ru-RU" sz="1300" b="1" dirty="0" smtClean="0">
                <a:solidFill>
                  <a:schemeClr val="tx1"/>
                </a:solidFill>
              </a:rPr>
              <a:t>Проявляет интерес к стихам, песням и сказкам, рассматриванию картинок, стремится двигаться под музыку; эмоционально откликается на различные произведения культуры и искусства.</a:t>
            </a:r>
          </a:p>
          <a:p>
            <a:pPr algn="just">
              <a:spcBef>
                <a:spcPts val="0"/>
              </a:spcBef>
            </a:pPr>
            <a:r>
              <a:rPr lang="ru-RU" sz="1300" b="1" dirty="0" smtClean="0">
                <a:solidFill>
                  <a:schemeClr val="tx1"/>
                </a:solidFill>
              </a:rPr>
              <a:t> С пониманием следит за действиями героев кукольного театра; проявляет желание участвовать в театрализованных и сюжетно-ролевых играх.</a:t>
            </a:r>
          </a:p>
          <a:p>
            <a:pPr algn="just">
              <a:spcBef>
                <a:spcPts val="0"/>
              </a:spcBef>
            </a:pPr>
            <a:r>
              <a:rPr lang="ru-RU" sz="1300" b="1" dirty="0" smtClean="0">
                <a:solidFill>
                  <a:schemeClr val="tx1"/>
                </a:solidFill>
              </a:rPr>
              <a:t> Проявляет интерес к продуктивной деятельности (рисование, лепка, конструирование, аппликация). </a:t>
            </a:r>
          </a:p>
          <a:p>
            <a:pPr algn="just">
              <a:spcBef>
                <a:spcPts val="0"/>
              </a:spcBef>
            </a:pPr>
            <a:r>
              <a:rPr lang="ru-RU" sz="1300" b="1" dirty="0" smtClean="0">
                <a:solidFill>
                  <a:schemeClr val="tx1"/>
                </a:solidFill>
              </a:rPr>
              <a:t>У ребенка развита крупная моторика, он стремится осваивать раз- личные виды движений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300" b="1" dirty="0" smtClean="0">
                <a:solidFill>
                  <a:schemeClr val="tx1"/>
                </a:solidFill>
              </a:rPr>
              <a:t>       (бег, лазанье, перешагивание и пр.). С интересом участвует в подвижных играх с простым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300" b="1" dirty="0" smtClean="0">
                <a:solidFill>
                  <a:schemeClr val="tx1"/>
                </a:solidFill>
              </a:rPr>
              <a:t>       содержанием, несложными движениями. </a:t>
            </a:r>
          </a:p>
          <a:p>
            <a:pPr algn="just">
              <a:spcBef>
                <a:spcPts val="0"/>
              </a:spcBef>
            </a:pPr>
            <a:endParaRPr lang="ru-RU" sz="1200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-330050"/>
            <a:ext cx="7972452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/>
              <a:t/>
            </a:r>
            <a:br>
              <a:rPr lang="ru-RU" b="1" i="1" dirty="0"/>
            </a:br>
            <a:r>
              <a:rPr lang="ru-RU" sz="2200" b="1" i="1" dirty="0" smtClean="0">
                <a:solidFill>
                  <a:schemeClr val="bg1"/>
                </a:solidFill>
              </a:rPr>
              <a:t>Целевые </a:t>
            </a:r>
            <a:r>
              <a:rPr lang="ru-RU" sz="2200" b="1" i="1" dirty="0" smtClean="0">
                <a:solidFill>
                  <a:schemeClr val="bg1"/>
                </a:solidFill>
              </a:rPr>
              <a:t>ориентиры образования в младенческом и раннем возрасте:</a:t>
            </a:r>
            <a:r>
              <a:rPr lang="ru-RU" sz="2200" b="1" dirty="0" smtClean="0">
                <a:solidFill>
                  <a:schemeClr val="bg1"/>
                </a:solidFill>
              </a:rPr>
              <a:t/>
            </a:r>
            <a:br>
              <a:rPr lang="ru-RU" sz="2200" b="1" dirty="0" smtClean="0">
                <a:solidFill>
                  <a:schemeClr val="bg1"/>
                </a:solidFill>
              </a:rPr>
            </a:br>
            <a:endParaRPr lang="ru-RU" sz="2200" b="1" dirty="0">
              <a:solidFill>
                <a:schemeClr val="bg1"/>
              </a:solidFill>
            </a:endParaRPr>
          </a:p>
        </p:txBody>
      </p:sp>
      <p:pic>
        <p:nvPicPr>
          <p:cNvPr id="5" name="Picture 2" descr="C:\Documents and Settings\Администратор\Рабочий стол\материалы из интернета\разное\анимашки\b07ac9fd3b78cfbac221de5d5230488b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34" y="142852"/>
            <a:ext cx="1000132" cy="95931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857232"/>
            <a:ext cx="8501122" cy="5786478"/>
          </a:xfr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chemeClr val="tx1"/>
                </a:solidFill>
              </a:rPr>
              <a:t>Ребенок овладевает основными культурными средствами, способами деятельности, проявляет инициативу и самостоятельность в разных видах деятельности — игре, общении, познавательно-исследовательской деятельности, конструировании и др.; способен выбирать себе род занятий, участников по совместной деятельности.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chemeClr val="tx1"/>
                </a:solidFill>
              </a:rPr>
              <a:t>Ребенок обладает установкой положительного отношения к миру, к разным видам труда, другим людям и самому себе, обладает чувством собственного достоинства; активно взаимодействует со сверстниками и взрослыми, участвует в совместных играх.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chemeClr val="tx1"/>
                </a:solidFill>
              </a:rPr>
              <a:t>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конфликты. Умеет выражать и отстаивать свою позицию по разным вопросам.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chemeClr val="tx1"/>
                </a:solidFill>
              </a:rPr>
              <a:t>Способен сотрудничать и выполнять как лидерские, так и исполнительские функции в совместной деятельности.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chemeClr val="tx1"/>
                </a:solidFill>
              </a:rPr>
              <a:t>Понимает, что все люди равны вне зависимости от их социального происхождения, этнической принадлежности, религиозных и других верований, их физических и психических особенностей.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chemeClr val="tx1"/>
                </a:solidFill>
              </a:rPr>
              <a:t>Проявляет </a:t>
            </a:r>
            <a:r>
              <a:rPr lang="ru-RU" sz="1300" b="1" dirty="0" err="1" smtClean="0">
                <a:solidFill>
                  <a:schemeClr val="tx1"/>
                </a:solidFill>
              </a:rPr>
              <a:t>эмпатию</a:t>
            </a:r>
            <a:r>
              <a:rPr lang="ru-RU" sz="1300" b="1" dirty="0" smtClean="0">
                <a:solidFill>
                  <a:schemeClr val="tx1"/>
                </a:solidFill>
              </a:rPr>
              <a:t> по отношению к другим людям, готовность прийти на помощь тем, кто в этом нуждается.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chemeClr val="tx1"/>
                </a:solidFill>
              </a:rPr>
              <a:t>Проявляет умение слышать других и стремление быть понятым другими.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chemeClr val="tx1"/>
                </a:solidFill>
              </a:rPr>
              <a:t>Ребенок обладает развитым воображением, которое реализуется в разных видах деятельности, и прежде всего в игре; владеет разными формами и видами игры, различает условную и реальную ситуации; умеет подчиняться разным правилам и социальным нормам. Умеет распознавать различные ситуации и адекватно их оценивать.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chemeClr val="tx1"/>
                </a:solidFill>
              </a:rPr>
              <a:t>Ребенок достаточно хорошо владеет устной речью, может выражать свои мысли и желания, использовать речь для выражения своих мыслей, чувств и желаний, построения речевого высказывания в ситуации общения, выделять звуки в словах, у ребенка </a:t>
            </a:r>
          </a:p>
          <a:p>
            <a:pPr lvl="0" algn="just">
              <a:spcBef>
                <a:spcPts val="0"/>
              </a:spcBef>
              <a:buNone/>
            </a:pPr>
            <a:r>
              <a:rPr lang="ru-RU" sz="1300" b="1" dirty="0" smtClean="0">
                <a:solidFill>
                  <a:schemeClr val="tx1"/>
                </a:solidFill>
              </a:rPr>
              <a:t>      складываются предпосылки грамотности.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chemeClr val="tx1"/>
                </a:solidFill>
              </a:rPr>
              <a:t>У ребенка развита крупная и мелкая моторика; он подвижен, вынослив, владеет основными движениями, может контролировать свои движения и управлять ими.</a:t>
            </a:r>
          </a:p>
          <a:p>
            <a:pPr>
              <a:spcBef>
                <a:spcPts val="0"/>
              </a:spcBef>
            </a:pPr>
            <a:endParaRPr lang="ru-RU" sz="9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467600" cy="10112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i="1" dirty="0" smtClean="0"/>
              <a:t>Целевые ориентиры </a:t>
            </a:r>
            <a:br>
              <a:rPr lang="ru-RU" sz="2200" b="1" i="1" dirty="0" smtClean="0"/>
            </a:br>
            <a:r>
              <a:rPr lang="ru-RU" sz="2200" b="1" i="1" dirty="0" smtClean="0"/>
              <a:t>на этапе завершения дошкольного образования: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960</TotalTime>
  <Words>4085</Words>
  <Application>Microsoft Office PowerPoint</Application>
  <PresentationFormat>Экран (4:3)</PresentationFormat>
  <Paragraphs>323</Paragraphs>
  <Slides>26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Волна</vt:lpstr>
      <vt:lpstr>   Краткая презентация основной образовательной программы дошкольного образования   </vt:lpstr>
      <vt:lpstr>Полное название: Основная образовательная программа дошкольной образовательной организации: муниципального автономного дошкольное образовательное учреждение №19 «Ручеёк» города Дубны Московской области   Срок реализации:  2021-2022 уч.год Ориентирована на детей в возрасте от 1,5 до 7 лет. </vt:lpstr>
      <vt:lpstr> </vt:lpstr>
      <vt:lpstr>Цель образовательной программы:</vt:lpstr>
      <vt:lpstr>Задачи программы:</vt:lpstr>
      <vt:lpstr>Образовательная программа ДОО  включает три основных раздела:</vt:lpstr>
      <vt:lpstr>Содержание целевого раздела:</vt:lpstr>
      <vt:lpstr>  Целевые ориентиры образования в младенческом и раннем возрасте: </vt:lpstr>
      <vt:lpstr>Целевые ориентиры  на этапе завершения дошкольного образования: </vt:lpstr>
      <vt:lpstr>Презентация PowerPoint</vt:lpstr>
      <vt:lpstr>Содержательный раздел:</vt:lpstr>
      <vt:lpstr>ДОУ №19 «Ручеёк» осуществляет свою образовательную, правовую, хозяйственную  деятельность на основе законодательных нормативных документов:</vt:lpstr>
      <vt:lpstr>Группы и возраст воспитанников ДОУ №19 </vt:lpstr>
      <vt:lpstr>Корпус «Ручеёк» (ул. Карла Маркса, д. 17)</vt:lpstr>
      <vt:lpstr>Образовательные области, обеспечивающие разностороннее развитие детей по ФГОС ДО:</vt:lpstr>
      <vt:lpstr> ОБРАЗОВАТЕЛЬНАЯ ОБЛАСТЬ «ФИЗИЧЕСКОЕ РАЗВИТИЕ»:  </vt:lpstr>
      <vt:lpstr> ОБРАЗОВАТЕЛЬНАЯ ОБЛАСТЬ  «СОЦИАЛЬНО-КОММУНИКАТИВНОЕ РАЗВИТИЕ»:</vt:lpstr>
      <vt:lpstr>ОБРАЗОВАТЕЛЬНАЯ ОБЛАСТЬ «РЕЧЕВОЕ РАЗВИТИЕ»: </vt:lpstr>
      <vt:lpstr>ОБРАЗОВАТЕЛЬНАЯ ОБЛАСТЬ «ПОЗНАВАТЕЛЬНОЕ РАЗВИТИЕ»:</vt:lpstr>
      <vt:lpstr> ОБРАЗОВАТЕЛЬНАЯ ОБЛАСТЬ  «ХУДОЖЕСТВЕННО-ЭСТЕТИЧЕСКОЕ РАЗВИТИЕ»:</vt:lpstr>
      <vt:lpstr>Свою работу с детьми педагогический коллектив строит на основе примерной общеобразовательной программы дошкольного образования «От рождения до школы» под редакцией  Н.Е. Вераксы, Т.С. Комаровой, М.А. Васильевой, а также парциальных образовательных  программ  и  методических пособий. </vt:lpstr>
      <vt:lpstr>Презентация PowerPoint</vt:lpstr>
      <vt:lpstr>Презентация PowerPoint</vt:lpstr>
      <vt:lpstr> ТЕХНОЛОГИИ И МЕТОДИКИ В  ПРАКТИКЕ ДОУ: </vt:lpstr>
      <vt:lpstr>Контактная информация:</vt:lpstr>
      <vt:lpstr>Спасибо за внимание!     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МАЛЫШОК ООП ДОО</dc:title>
  <dc:creator>Оксана Миляхова</dc:creator>
  <cp:lastModifiedBy>BEST</cp:lastModifiedBy>
  <cp:revision>139</cp:revision>
  <dcterms:created xsi:type="dcterms:W3CDTF">2013-12-24T12:41:12Z</dcterms:created>
  <dcterms:modified xsi:type="dcterms:W3CDTF">2022-09-22T13:54:22Z</dcterms:modified>
</cp:coreProperties>
</file>