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70" r:id="rId11"/>
    <p:sldId id="269" r:id="rId12"/>
    <p:sldId id="275" r:id="rId13"/>
    <p:sldId id="274" r:id="rId14"/>
    <p:sldId id="271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7B6-DC15-4DA9-9CED-125B08033E1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C7B6-DC15-4DA9-9CED-125B08033E1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0CBD-EAC0-4C88-9F16-28D54DED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Кудряшка\Рабочий стол\0002-003-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"/>
            <a:ext cx="5500726" cy="18573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автономное дошкольное образовательное</a:t>
            </a:r>
            <a:b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учреждение №19 «Ручеёк» города Дубны </a:t>
            </a:r>
            <a:b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Московской области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3116"/>
            <a:ext cx="7286676" cy="2071702"/>
          </a:xfrm>
        </p:spPr>
        <p:txBody>
          <a:bodyPr>
            <a:normAutofit fontScale="55000" lnSpcReduction="20000"/>
          </a:bodyPr>
          <a:lstStyle/>
          <a:p>
            <a:r>
              <a:rPr kumimoji="0" lang="ru-RU" sz="5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</a:rPr>
              <a:t> Проект «</a:t>
            </a:r>
            <a:r>
              <a:rPr lang="ru-RU" sz="5800" b="1" dirty="0" smtClean="0">
                <a:solidFill>
                  <a:srgbClr val="C00000"/>
                </a:solidFill>
                <a:latin typeface="Monotype Corsiva" pitchFamily="66" charset="0"/>
              </a:rPr>
              <a:t> ИГРУШКИ»</a:t>
            </a:r>
            <a:endParaRPr lang="ru-RU" sz="5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5800" dirty="0" smtClean="0">
                <a:solidFill>
                  <a:srgbClr val="002060"/>
                </a:solidFill>
                <a:latin typeface="Monotype Corsiva" pitchFamily="66" charset="0"/>
              </a:rPr>
              <a:t>Для детей </a:t>
            </a:r>
            <a:r>
              <a:rPr lang="ru-RU" sz="5800" dirty="0" smtClean="0">
                <a:solidFill>
                  <a:srgbClr val="002060"/>
                </a:solidFill>
                <a:latin typeface="Monotype Corsiva" pitchFamily="66" charset="0"/>
              </a:rPr>
              <a:t>младшего</a:t>
            </a:r>
          </a:p>
          <a:p>
            <a:r>
              <a:rPr lang="ru-RU" sz="58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800" dirty="0" smtClean="0">
                <a:solidFill>
                  <a:srgbClr val="002060"/>
                </a:solidFill>
                <a:latin typeface="Monotype Corsiva" pitchFamily="66" charset="0"/>
              </a:rPr>
              <a:t>возраста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Группа «Непоседы»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       </a:t>
            </a:r>
          </a:p>
          <a:p>
            <a:pPr algn="r"/>
            <a:endParaRPr lang="ru-RU" sz="20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215082"/>
            <a:ext cx="2071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200" b="1" dirty="0">
                <a:latin typeface="Monotype Corsiva" pitchFamily="66" charset="0"/>
              </a:rPr>
              <a:t>г. </a:t>
            </a:r>
            <a:r>
              <a:rPr lang="ru-RU" sz="2200" b="1" dirty="0" smtClean="0">
                <a:latin typeface="Monotype Corsiva" pitchFamily="66" charset="0"/>
              </a:rPr>
              <a:t>Дубна2019 </a:t>
            </a:r>
            <a:endParaRPr lang="ru-RU" sz="2200" b="1" dirty="0">
              <a:latin typeface="Monotype Corsiva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714876" y="4857760"/>
            <a:ext cx="3143272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6256"/>
            <a:ext cx="3214678" cy="257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Рассматривание игрушек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User\Desktop\IMG_20190225_093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292895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C:\Users\User\Desktop\IMG_20190226_095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285860"/>
            <a:ext cx="2714644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C:\Users\User\Desktop\фото непоседы\IMG-20190224-WA0004.jpg"/>
          <p:cNvPicPr/>
          <p:nvPr/>
        </p:nvPicPr>
        <p:blipFill>
          <a:blip r:embed="rId6" cstate="print"/>
          <a:srcRect r="13000" b="10051"/>
          <a:stretch>
            <a:fillRect/>
          </a:stretch>
        </p:blipFill>
        <p:spPr bwMode="auto">
          <a:xfrm>
            <a:off x="285720" y="4071942"/>
            <a:ext cx="250033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3" name="Picture 7" descr="C:\Users\User\Desktop\фото непоседы\IMG-20190224-WA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071942"/>
            <a:ext cx="2500330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2762257" cy="239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Дидактические игры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User\Desktop\IMG_20190226_09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3500462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User\Desktop\IMG_20190226_090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142984"/>
            <a:ext cx="371477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User\Desktop\IMG_20190226_0905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929066"/>
            <a:ext cx="357190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Users\User\Desktop\IMG_20181126_095424_BURST001_COV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4071942"/>
            <a:ext cx="3714776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Подвижные и пальчиковые игры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Users\User\Desktop\IMG_20190226_095034_BURST001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328614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User\Desktop\IMG_20190227_091912_BURST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14422"/>
            <a:ext cx="3214692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Сюжетные игры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1" name="Рисунок 10" descr="C:\Documents and Settings\Кудряшка\Рабочий стол\img1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143380"/>
            <a:ext cx="285748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IMG_20181126_094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321471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User\Desktop\IMG_20190227_091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85860"/>
            <a:ext cx="3429024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Desktop\IMG_20190227_0917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500546"/>
            <a:ext cx="385765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26626" name="Picture 2" descr="C:\Documents and Settings\Кудряшка\Рабочий стол\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6" y="4143380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28662" y="428604"/>
            <a:ext cx="678661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</a:rPr>
              <a:t>В процессе взаимодействия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</a:rPr>
              <a:t>педагог - дети - родители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</a:rPr>
              <a:t> в реализации проекта: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</a:rPr>
              <a:t>- Составление фотоколлажа: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</a:rPr>
              <a:t> 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</a:rPr>
              <a:t>Моя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</a:rPr>
              <a:t> любимая игрушка</a:t>
            </a:r>
            <a:r>
              <a:rPr lang="ru-RU" sz="2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</a:rPr>
              <a:t>Творческие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</a:rPr>
              <a:t> работы родителей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</a:rPr>
              <a:t> «</a:t>
            </a:r>
            <a:r>
              <a:rPr lang="ru-RU" sz="2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</a:rPr>
              <a:t>Игрушки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</a:rPr>
              <a:t>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</a:rPr>
              <a:t> Презентация проекта «Игрушки»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0013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Моя любимая игрушка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User\Desktop\фото непоседы\IMG-20190224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278608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User\Desktop\фото непоседы\IMG-20190224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857232"/>
            <a:ext cx="271464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User\Desktop\фото непоседы\IMG-20190224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785794"/>
            <a:ext cx="271464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Users\User\Desktop\фото непоседы\IMG-20190224-WA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643314"/>
            <a:ext cx="257176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C:\Users\User\Desktop\фото непоседы\IMG-20190224-WA0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643314"/>
            <a:ext cx="2714644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3" name="Picture 9" descr="C:\Users\User\Desktop\фото непоседы\IMG-20190224-WA00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3643314"/>
            <a:ext cx="3000396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Творческие работы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User\Desktop\IMG_20190227_092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8001056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142852"/>
            <a:ext cx="8215370" cy="15716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br>
              <a:rPr lang="ru-RU" sz="2700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300036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1714488"/>
            <a:ext cx="77867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Заучивание стихов способствует развитию памяти, речи ребенка. Современные дети плохо знают стихи А. Барто из цикла «Игрушки», соответственно, плохо развита речь. Важнейшей составной частью образовательной среды являются игра и игрушка. </a:t>
            </a:r>
          </a:p>
          <a:p>
            <a:endParaRPr lang="ru-RU" dirty="0" smtClean="0"/>
          </a:p>
          <a:p>
            <a:r>
              <a:rPr lang="ru-RU" dirty="0" smtClean="0"/>
              <a:t>Игрушки для ребенка - та «среда», которая позволяет исследовать окружающий мир, формировать и реализовывать творческие способности, выражать чувства; игрушки учат общаться и познавать себя. </a:t>
            </a:r>
          </a:p>
          <a:p>
            <a:r>
              <a:rPr lang="ru-RU" dirty="0" smtClean="0"/>
              <a:t>Исходя из сегодняшней ситуации, одна из проблем детства состоит в том, что у детей мало опыта игры с игрушками, а у взрослых в неразборчивости их выбора.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C:\Documents and Settings\Кудряшка\Рабочий стол\053080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072073"/>
            <a:ext cx="3571868" cy="178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2844" y="857232"/>
            <a:ext cx="878687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со стихотворениями А. Барто из цикла «Игрушки – </a:t>
            </a:r>
            <a:r>
              <a:rPr kumimoji="0" lang="ru-RU" b="1" i="1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«Мишка»</a:t>
            </a: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b="1" i="1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«Мяч»</a:t>
            </a: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b="1" i="1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«Зайка»</a:t>
            </a: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b="1" i="1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«Самосвал»</a:t>
            </a: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b="1" i="1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«Лошадка»</a:t>
            </a: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речь, внимание, память, познавательную активность детей;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обогащение словарного запаса путем введения новых слов;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способам действий с игрушками;</a:t>
            </a:r>
            <a:endParaRPr kumimoji="0" lang="ru-RU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социальные навыки – умение играть во взаимодействии со взрослыми и со</a:t>
            </a:r>
            <a:r>
              <a:rPr kumimoji="0" lang="ru-RU" b="1" i="0" u="none" strike="noStrike" normalizeH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сверстниками;</a:t>
            </a:r>
            <a:endParaRPr kumimoji="0" lang="ru-RU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бережное отношение к игрушкам.</a:t>
            </a:r>
            <a:endParaRPr kumimoji="0" lang="ru-RU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психических процессов </a:t>
            </a:r>
            <a:r>
              <a:rPr kumimoji="0" lang="ru-RU" b="1" i="1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(память, внимание, мышление, воображение)</a:t>
            </a: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двигательной активности и физических качеств,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  подвижных игр;</a:t>
            </a:r>
            <a:endParaRPr kumimoji="0" lang="ru-RU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21429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проекта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00013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Ожидаемые результаты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928670"/>
            <a:ext cx="8072494" cy="521497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Дети: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 проявляют интерес к экспериментированию с различными игрушками;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овладевают знаниями о свойствах, качествах и функциональном назначении игрушек;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 проявляют доброту, заботу, бережное отношение к игрушкам;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 возрастает речевая активность детей в разных видах деятельности.</a:t>
            </a:r>
          </a:p>
          <a:p>
            <a:pPr algn="l"/>
            <a:r>
              <a:rPr lang="ru-RU" sz="2400" b="1" dirty="0" smtClean="0">
                <a:solidFill>
                  <a:srgbClr val="00B050"/>
                </a:solidFill>
              </a:rPr>
              <a:t>Родители: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 обогащение родительского опыта приемами взаимодействия и сотрудничества с ребенком в семье;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 повышение компетентности родителей                                                    при выборе игрушек. </a:t>
            </a:r>
          </a:p>
          <a:p>
            <a:endParaRPr lang="ru-RU" sz="1400" dirty="0"/>
          </a:p>
        </p:txBody>
      </p:sp>
      <p:pic>
        <p:nvPicPr>
          <p:cNvPr id="6" name="Рисунок 5" descr="C:\Documents and Settings\Кудряшка\Рабочий стол\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8"/>
            <a:ext cx="3419475" cy="249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1500174"/>
            <a:ext cx="664373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lang="ru-RU" sz="28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информационно-творческий.                                                             </a:t>
            </a:r>
            <a:r>
              <a:rPr lang="ru-RU" sz="2400" i="1" dirty="0" smtClean="0">
                <a:ea typeface="Calibri" pitchFamily="34" charset="0"/>
                <a:cs typeface="Times New Roman" pitchFamily="18" charset="0"/>
              </a:rPr>
              <a:t>Тип проекта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: познавательно - исследовательский.                                             </a:t>
            </a:r>
            <a:r>
              <a:rPr lang="ru-RU" sz="2800" b="1" i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Сроки реализации</a:t>
            </a:r>
            <a:r>
              <a:rPr lang="ru-RU" sz="28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краткосрочный                              </a:t>
            </a:r>
            <a:r>
              <a:rPr lang="ru-RU" sz="2400" dirty="0" smtClean="0">
                <a:cs typeface="Times New Roman" pitchFamily="18" charset="0"/>
              </a:rPr>
              <a:t/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lang="ru-RU" sz="28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дети раннего возраста, родители воспитанников.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Documents and Settings\Кудряшка\Рабочий стол\hello_html_m439d462b.jpg"/>
          <p:cNvPicPr/>
          <p:nvPr/>
        </p:nvPicPr>
        <p:blipFill>
          <a:blip r:embed="rId3" cstate="print"/>
          <a:srcRect l="1700" t="15297" r="1700" b="17564"/>
          <a:stretch>
            <a:fillRect/>
          </a:stretch>
        </p:blipFill>
        <p:spPr bwMode="auto">
          <a:xfrm>
            <a:off x="5786446" y="4286256"/>
            <a:ext cx="335755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r="29809"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Этапы реализации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714488"/>
            <a:ext cx="4214842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571612"/>
            <a:ext cx="4714908" cy="22775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02208_13842769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429000"/>
            <a:ext cx="2041525" cy="1968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3"/>
            <a:ext cx="6572295" cy="1428760"/>
          </a:xfrm>
        </p:spPr>
        <p:txBody>
          <a:bodyPr/>
          <a:lstStyle/>
          <a:p>
            <a:pPr lvl="0" algn="ctr"/>
            <a:r>
              <a:rPr lang="ru-RU" dirty="0" smtClean="0">
                <a:solidFill>
                  <a:srgbClr val="7030A0"/>
                </a:solidFill>
              </a:rPr>
              <a:t>Подготовительный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357299"/>
            <a:ext cx="6135703" cy="3143271"/>
          </a:xfrm>
        </p:spPr>
        <p:txBody>
          <a:bodyPr/>
          <a:lstStyle/>
          <a:p>
            <a:r>
              <a:rPr lang="ru-RU" b="1" dirty="0" smtClean="0"/>
              <a:t> 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Поиск информации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Подбор иллюстраций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Подбор книг, журналов, детских энциклопедий, видеоматериалов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Разработка конспектов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Беседа с детьми по актуальной проблеме</a:t>
            </a:r>
          </a:p>
          <a:p>
            <a:endParaRPr lang="ru-RU" dirty="0"/>
          </a:p>
        </p:txBody>
      </p:sp>
      <p:pic>
        <p:nvPicPr>
          <p:cNvPr id="6" name="Рисунок 5" descr="C:\Documents and Settings\Кудряшка\Рабочий стол\img1.jpg"/>
          <p:cNvPicPr/>
          <p:nvPr/>
        </p:nvPicPr>
        <p:blipFill>
          <a:blip r:embed="rId3" cstate="print"/>
          <a:srcRect l="28159" t="22596" r="25632" b="22115"/>
          <a:stretch>
            <a:fillRect/>
          </a:stretch>
        </p:blipFill>
        <p:spPr bwMode="auto">
          <a:xfrm>
            <a:off x="6286512" y="4214818"/>
            <a:ext cx="285748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1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143380"/>
            <a:ext cx="314324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00109"/>
          <a:ext cx="8358246" cy="519749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397857"/>
                <a:gridCol w="5960389"/>
              </a:tblGrid>
              <a:tr h="217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Формы работы</a:t>
                      </a:r>
                      <a:endParaRPr lang="ru-RU" sz="12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            </a:t>
                      </a:r>
                      <a:r>
                        <a:rPr lang="ru-RU" sz="1600" b="1" dirty="0" smtClean="0"/>
                        <a:t>Содержание 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225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/>
                        <a:t>     </a:t>
                      </a:r>
                      <a:r>
                        <a:rPr lang="ru-RU" sz="1600" dirty="0" smtClean="0"/>
                        <a:t>Беседы</a:t>
                      </a:r>
                      <a:endParaRPr lang="ru-RU" sz="1600" dirty="0"/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ru-RU" sz="1600" dirty="0" smtClean="0"/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Рассматривание </a:t>
                      </a:r>
                      <a:r>
                        <a:rPr lang="ru-RU" sz="1600" dirty="0"/>
                        <a:t>игрушек</a:t>
                      </a:r>
                      <a:endParaRPr lang="ru-RU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70"/>
                        </a:spcBef>
                        <a:spcAft>
                          <a:spcPts val="47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«</a:t>
                      </a:r>
                      <a:r>
                        <a:rPr lang="ru-RU" sz="1600" dirty="0"/>
                        <a:t>Наши игрушки</a:t>
                      </a:r>
                      <a:r>
                        <a:rPr lang="ru-RU" sz="1600" dirty="0" smtClean="0"/>
                        <a:t>»,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 «</a:t>
                      </a:r>
                      <a:r>
                        <a:rPr lang="ru-RU" sz="1600" dirty="0"/>
                        <a:t>Уроки бережливости»</a:t>
                      </a:r>
                    </a:p>
                    <a:p>
                      <a:pPr marL="342900" lvl="0" indent="-342900">
                        <a:spcBef>
                          <a:spcPts val="470"/>
                        </a:spcBef>
                        <a:spcAft>
                          <a:spcPts val="47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 «</a:t>
                      </a:r>
                      <a:r>
                        <a:rPr lang="ru-RU" sz="1600" dirty="0"/>
                        <a:t>Поиграем с мячиком», «Поиграем с мишками», «Знакомство с игрушкой заяц», «Обследование грузовой машины», «Обследование игрушки самолет».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1371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Чтение </a:t>
                      </a:r>
                      <a:r>
                        <a:rPr lang="ru-RU" sz="1600" dirty="0"/>
                        <a:t>и обыгрывание </a:t>
                      </a:r>
                      <a:r>
                        <a:rPr lang="ru-RU" sz="1600" dirty="0" smtClean="0"/>
                        <a:t> стихотворений </a:t>
                      </a:r>
                      <a:endParaRPr lang="ru-RU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А</a:t>
                      </a:r>
                      <a:r>
                        <a:rPr lang="ru-RU" sz="1600" dirty="0"/>
                        <a:t>. Барто «Мячик», «Мишка», «Зайка», «Грузовик», Самолёт».</a:t>
                      </a:r>
                      <a:endParaRPr lang="ru-RU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8133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Пальчиковые </a:t>
                      </a:r>
                      <a:r>
                        <a:rPr lang="ru-RU" sz="1600" dirty="0"/>
                        <a:t>игры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ru-RU" sz="1600" dirty="0" smtClean="0"/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 Подвижные игры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ru-RU" sz="1600" dirty="0" smtClean="0"/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ru-RU" sz="1600" dirty="0" smtClean="0"/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dirty="0" smtClean="0"/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Сюжетные </a:t>
                      </a:r>
                      <a:r>
                        <a:rPr lang="ru-RU" sz="1600" dirty="0"/>
                        <a:t>игры, игры-ситуации</a:t>
                      </a:r>
                      <a:endParaRPr lang="ru-RU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«</a:t>
                      </a:r>
                      <a:r>
                        <a:rPr lang="ru-RU" sz="1600" dirty="0"/>
                        <a:t>Мячик», «Самолет», «</a:t>
                      </a:r>
                      <a:r>
                        <a:rPr lang="ru-RU" sz="1600" dirty="0" err="1"/>
                        <a:t>Бычек</a:t>
                      </a:r>
                      <a:r>
                        <a:rPr lang="ru-RU" sz="1600" dirty="0"/>
                        <a:t>», «Кораблик».</a:t>
                      </a:r>
                    </a:p>
                    <a:p>
                      <a:pPr marL="342900" lvl="0" indent="-34290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 «</a:t>
                      </a:r>
                      <a:r>
                        <a:rPr lang="ru-RU" sz="1600" dirty="0"/>
                        <a:t>Мой веселый звонкий мяч», «Прокати мяч через ворота»,  «У медведя во бору», «Зайка серенький сидит и ушами шевелит», «Воробушки и автомобиль», «Самолеты</a:t>
                      </a:r>
                      <a:r>
                        <a:rPr lang="ru-RU" sz="1600" dirty="0" smtClean="0"/>
                        <a:t>».</a:t>
                      </a:r>
                      <a:r>
                        <a:rPr lang="ru-RU" sz="1600" baseline="0" dirty="0" smtClean="0"/>
                        <a:t>                                                                          </a:t>
                      </a:r>
                    </a:p>
                    <a:p>
                      <a:pPr marL="342900" lvl="0" indent="-342900"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«Вылечим</a:t>
                      </a:r>
                      <a:r>
                        <a:rPr lang="ru-RU" sz="1600" baseline="0" dirty="0" smtClean="0"/>
                        <a:t> мишке лапу</a:t>
                      </a:r>
                      <a:r>
                        <a:rPr lang="ru-RU" sz="1600" dirty="0" smtClean="0"/>
                        <a:t>», </a:t>
                      </a:r>
                      <a:r>
                        <a:rPr lang="ru-RU" sz="1600" dirty="0"/>
                        <a:t>«Угостим куклу чаем», </a:t>
                      </a:r>
                      <a:r>
                        <a:rPr lang="ru-RU" sz="1600" dirty="0" smtClean="0"/>
                        <a:t> «Укладываем </a:t>
                      </a:r>
                      <a:r>
                        <a:rPr lang="ru-RU" sz="1600" dirty="0"/>
                        <a:t>игрушки спать</a:t>
                      </a:r>
                      <a:r>
                        <a:rPr lang="ru-RU" sz="1600" dirty="0" smtClean="0"/>
                        <a:t>», «Помоем игрушки»,</a:t>
                      </a:r>
                      <a:r>
                        <a:rPr lang="ru-RU" sz="1600" baseline="0" dirty="0">
                          <a:latin typeface="Times New Roman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/>
                        </a:rPr>
                        <a:t>                                </a:t>
                      </a:r>
                      <a:r>
                        <a:rPr lang="ru-RU" sz="1600" baseline="0" dirty="0" smtClean="0">
                          <a:latin typeface="+mn-lt"/>
                        </a:rPr>
                        <a:t>«Домик для игрушек»</a:t>
                      </a:r>
                      <a:endParaRPr lang="ru-RU" sz="1600" dirty="0" smtClean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57224" y="1"/>
            <a:ext cx="721523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0013-027-.jpg"/>
          <p:cNvPicPr/>
          <p:nvPr/>
        </p:nvPicPr>
        <p:blipFill>
          <a:blip r:embed="rId2" cstate="print">
            <a:lum/>
          </a:blip>
          <a:srcRect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ABE0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Кудряшка\Рабочий стол\img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143380"/>
            <a:ext cx="316707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215370" cy="569946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378133"/>
                <a:gridCol w="5837237"/>
              </a:tblGrid>
              <a:tr h="6416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Дидактические </a:t>
                      </a:r>
                      <a:r>
                        <a:rPr lang="ru-RU" sz="1600" dirty="0"/>
                        <a:t>игры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baseline="0" dirty="0" smtClean="0"/>
                        <a:t>«Подбери по цвету»,  «Собери картинку», «Шнуровка», Чудесный мешочек», «Забавные прищепки».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36154" marR="36154" marT="0" marB="0"/>
                </a:tc>
              </a:tr>
              <a:tr h="6416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Рисование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 «</a:t>
                      </a:r>
                      <a:r>
                        <a:rPr lang="ru-RU" sz="1600" dirty="0"/>
                        <a:t>Дорога для грузовика</a:t>
                      </a:r>
                      <a:r>
                        <a:rPr lang="ru-RU" sz="1600" dirty="0" smtClean="0"/>
                        <a:t>»,</a:t>
                      </a:r>
                      <a:r>
                        <a:rPr lang="ru-RU" sz="1600" baseline="0" dirty="0" smtClean="0"/>
                        <a:t>  «Морковка для зайчика», «Мячик для Тани»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36154" marR="36154" marT="0" marB="0"/>
                </a:tc>
              </a:tr>
              <a:tr h="717064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50"/>
                        </a:spcBef>
                        <a:spcAft>
                          <a:spcPts val="45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 Лепка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70"/>
                        </a:spcBef>
                        <a:spcAft>
                          <a:spcPts val="47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 «Мячик», «Медвежонок»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54" marR="36154" marT="0" marB="0"/>
                </a:tc>
              </a:tr>
              <a:tr h="50006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50"/>
                        </a:spcBef>
                        <a:spcAft>
                          <a:spcPts val="45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Конструирование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70"/>
                        </a:spcBef>
                        <a:spcAft>
                          <a:spcPts val="47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kern="1200" dirty="0" smtClean="0"/>
                        <a:t>«Устроим мишке комнату»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154" marR="36154" marT="0" marB="0"/>
                </a:tc>
              </a:tr>
              <a:tr h="85725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50"/>
                        </a:spcBef>
                        <a:spcAft>
                          <a:spcPts val="45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 Опытно-экспериментальная </a:t>
                      </a:r>
                      <a:r>
                        <a:rPr lang="ru-RU" sz="1600" dirty="0"/>
                        <a:t>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70"/>
                        </a:spcBef>
                        <a:spcAft>
                          <a:spcPts val="47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 «</a:t>
                      </a:r>
                      <a:r>
                        <a:rPr lang="ru-RU" sz="1600" dirty="0"/>
                        <a:t>Тонет, не тонет»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54" marR="36154" marT="0" marB="0"/>
                </a:tc>
              </a:tr>
              <a:tr h="1989059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50"/>
                        </a:spcBef>
                        <a:spcAft>
                          <a:spcPts val="45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 smtClean="0"/>
                        <a:t>Работа </a:t>
                      </a:r>
                      <a:r>
                        <a:rPr lang="ru-RU" sz="1600" dirty="0"/>
                        <a:t>с родителями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54" marR="3615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470"/>
                        </a:spcBef>
                        <a:spcAft>
                          <a:spcPts val="47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/>
                        <a:t>Консультация для родителей «Правильные игрушки детей»</a:t>
                      </a:r>
                    </a:p>
                    <a:p>
                      <a:pPr marL="342900" lvl="0" indent="-342900">
                        <a:spcBef>
                          <a:spcPts val="470"/>
                        </a:spcBef>
                        <a:spcAft>
                          <a:spcPts val="47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/>
                        <a:t>Беседа - консультация с родителями на тему: «Как я играю дома».</a:t>
                      </a:r>
                    </a:p>
                    <a:p>
                      <a:pPr marL="342900" lvl="0" indent="-342900">
                        <a:spcBef>
                          <a:spcPts val="470"/>
                        </a:spcBef>
                        <a:spcAft>
                          <a:spcPts val="47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/>
                        <a:t>Консультация «Как воспитать бережливость»</a:t>
                      </a:r>
                    </a:p>
                    <a:p>
                      <a:pPr marL="342900" lvl="0" indent="-342900">
                        <a:spcBef>
                          <a:spcPts val="470"/>
                        </a:spcBef>
                        <a:spcAft>
                          <a:spcPts val="47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/>
                        <a:t>Консультация  «Играйте вместе с детьми»</a:t>
                      </a:r>
                    </a:p>
                    <a:p>
                      <a:pPr marL="342900" lvl="0" indent="-342900">
                        <a:spcBef>
                          <a:spcPts val="470"/>
                        </a:spcBef>
                        <a:spcAft>
                          <a:spcPts val="47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/>
                        <a:t>Подготовка памятки: “Какие игрушки приобретать детям?”</a:t>
                      </a:r>
                    </a:p>
                    <a:p>
                      <a:pPr marL="342900" lvl="0" indent="-342900">
                        <a:spcBef>
                          <a:spcPts val="470"/>
                        </a:spcBef>
                        <a:spcAft>
                          <a:spcPts val="47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dirty="0"/>
                        <a:t>Беседа на тему  «Игрушки которые развивают.»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54" marR="36154" marT="0" marB="0"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400</Words>
  <Application>Microsoft Office PowerPoint</Application>
  <PresentationFormat>Экран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автономное дошкольное образовательное учреждение №19 «Ручеёк» города Дубны  Московской области</vt:lpstr>
      <vt:lpstr>     Актуальность темы:     </vt:lpstr>
      <vt:lpstr>   </vt:lpstr>
      <vt:lpstr>Ожидаемые результаты</vt:lpstr>
      <vt:lpstr>Слайд 5</vt:lpstr>
      <vt:lpstr>Этапы реализации проекта</vt:lpstr>
      <vt:lpstr>Подготовительный </vt:lpstr>
      <vt:lpstr>Слайд 8</vt:lpstr>
      <vt:lpstr>Слайд 9</vt:lpstr>
      <vt:lpstr>Рассматривание игрушек</vt:lpstr>
      <vt:lpstr>Дидактические игры</vt:lpstr>
      <vt:lpstr>Подвижные и пальчиковые игры</vt:lpstr>
      <vt:lpstr>Сюжетные игры</vt:lpstr>
      <vt:lpstr>Слайд 14</vt:lpstr>
      <vt:lpstr>Моя любимая игрушка</vt:lpstr>
      <vt:lpstr>Творческие работы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ЧДОУ РО «НЕРПЦ (МП)»                       «Православный детский сад имени преподобного  Сергия Радонежского города Арзамас»</dc:title>
  <dc:creator>Кудряшка</dc:creator>
  <cp:lastModifiedBy>LYUBOV</cp:lastModifiedBy>
  <cp:revision>102</cp:revision>
  <dcterms:created xsi:type="dcterms:W3CDTF">2018-11-06T04:41:57Z</dcterms:created>
  <dcterms:modified xsi:type="dcterms:W3CDTF">2022-02-08T04:57:56Z</dcterms:modified>
</cp:coreProperties>
</file>