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75" r:id="rId5"/>
    <p:sldId id="277" r:id="rId6"/>
    <p:sldId id="276" r:id="rId7"/>
    <p:sldId id="278" r:id="rId8"/>
    <p:sldId id="266" r:id="rId9"/>
    <p:sldId id="265" r:id="rId10"/>
    <p:sldId id="279" r:id="rId11"/>
    <p:sldId id="264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58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0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CB9CC-02DC-4DD7-AF22-2C2B07F23BD6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6CE2-F68A-48BD-B428-8A6EBF6F3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6370-1FE1-45B1-B919-ACF17FB73B81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40495-A3F2-4901-8D77-43708A093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0238-CA23-4719-8D56-CFA382CECF6C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68DAC-5C56-4B55-8C4B-3380170DD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0B3B-6BFF-4854-B909-AE6DACB2DBA4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F5F1-DE51-4FE9-B878-C82841ED1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A275D-DEF0-42EB-866D-06C4C6D5D23E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9373-50C3-4B8B-A2D2-BB72AFC01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31D6C-7CD8-45E5-A6A3-05DDEB34FBF8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73173-C16D-4992-B122-C2429B6CB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F92E-F6D9-4EF5-A9EA-6BFB5DA67A9C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433FE-8C51-4342-AC94-95A1D5DF1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95CE-23CD-4A9A-848C-4089C621EF6F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526D-9078-4FDA-AD73-AA271E0B3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9FFB3-EDB3-48F6-A4C3-D3F3011120F0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98B5E-6947-4737-A062-786EC2E38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6E8F-5CAF-4576-8410-B78B12F3F43C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08CA4-122B-45D1-A032-A3124A14B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7240D-31DE-486A-9CC6-920F49ECAE09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244B5-3E52-4447-99F5-F8F27E58B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389F67-8A1D-40DB-9163-A7BF4E56DB47}" type="datetimeFigureOut">
              <a:rPr lang="ru-RU"/>
              <a:pPr>
                <a:defRPr/>
              </a:pPr>
              <a:t>18.03.2019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F4E330-2689-4E4C-A546-3228644D5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ransition spd="slow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1" eaLnBrk="1" hangingPunct="1"/>
            <a:endParaRPr lang="ru-RU" sz="4800" dirty="0" smtClean="0"/>
          </a:p>
          <a:p>
            <a:pPr lvl="1" eaLnBrk="1" hangingPunct="1"/>
            <a:r>
              <a:rPr lang="ru-RU" sz="1800" dirty="0" smtClean="0"/>
              <a:t>Муниципальное автономное дошкольное образовательное учреждение №</a:t>
            </a:r>
            <a:r>
              <a:rPr lang="ru-RU" dirty="0" smtClean="0"/>
              <a:t>21</a:t>
            </a:r>
            <a:r>
              <a:rPr lang="ru-RU" sz="1800" dirty="0" smtClean="0"/>
              <a:t> «Теремок» </a:t>
            </a:r>
            <a:r>
              <a:rPr lang="ru-RU" sz="1800" dirty="0" err="1" smtClean="0"/>
              <a:t>г.Дубна</a:t>
            </a:r>
            <a:r>
              <a:rPr lang="ru-RU" sz="1800" dirty="0" smtClean="0"/>
              <a:t> Московской области</a:t>
            </a:r>
          </a:p>
          <a:p>
            <a:pPr lvl="1" eaLnBrk="1" hangingPunct="1"/>
            <a:endParaRPr lang="ru-RU" sz="1800" dirty="0" smtClean="0"/>
          </a:p>
          <a:p>
            <a:pPr lvl="1" eaLnBrk="1" hangingPunct="1"/>
            <a:endParaRPr lang="ru-RU" sz="1800" dirty="0" smtClean="0"/>
          </a:p>
          <a:p>
            <a:pPr lvl="1" eaLnBrk="1" hangingPunct="1"/>
            <a:r>
              <a:rPr lang="ru-RU" sz="4800" dirty="0" smtClean="0"/>
              <a:t>«</a:t>
            </a:r>
            <a:r>
              <a:rPr lang="ru-RU" sz="4800" dirty="0" smtClean="0">
                <a:latin typeface="Arial" charset="0"/>
              </a:rPr>
              <a:t>Физкультурно-оздоровительная работа с детьми раннего возраста</a:t>
            </a:r>
            <a:r>
              <a:rPr lang="ru-RU" sz="4800" dirty="0" smtClean="0"/>
              <a:t>»</a:t>
            </a:r>
          </a:p>
          <a:p>
            <a:pPr lvl="1" eaLnBrk="1" hangingPunct="1"/>
            <a:endParaRPr lang="ru-RU" sz="1800" dirty="0" smtClean="0"/>
          </a:p>
          <a:p>
            <a:pPr lvl="1" eaLnBrk="1" hangingPunct="1"/>
            <a:r>
              <a:rPr lang="ru-RU" sz="3200" dirty="0" smtClean="0">
                <a:solidFill>
                  <a:srgbClr val="FFFF00"/>
                </a:solidFill>
              </a:rPr>
              <a:t>Из опыта работы воспитателя первой квалификационной категории </a:t>
            </a:r>
            <a:endParaRPr lang="en-US" sz="32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ru-RU" sz="3200" dirty="0" smtClean="0">
                <a:solidFill>
                  <a:srgbClr val="FFFF00"/>
                </a:solidFill>
              </a:rPr>
              <a:t>Беспаловой </a:t>
            </a:r>
            <a:r>
              <a:rPr lang="ru-RU" sz="3200" dirty="0" smtClean="0">
                <a:solidFill>
                  <a:srgbClr val="FFFF00"/>
                </a:solidFill>
              </a:rPr>
              <a:t>Е.Д.</a:t>
            </a:r>
            <a:endParaRPr lang="ru-RU" sz="3200" dirty="0" smtClean="0">
              <a:solidFill>
                <a:srgbClr val="FFFF00"/>
              </a:solidFill>
              <a:latin typeface="Arial" charset="0"/>
            </a:endParaRPr>
          </a:p>
          <a:p>
            <a:pPr lvl="1" eaLnBrk="1" hangingPunct="1"/>
            <a:endParaRPr lang="ru-RU" sz="4800" dirty="0" smtClean="0"/>
          </a:p>
          <a:p>
            <a:pPr lvl="1" eaLnBrk="1" hangingPunct="1"/>
            <a:endParaRPr lang="ru-RU" sz="4800" dirty="0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79388" y="1065213"/>
            <a:ext cx="3024187" cy="490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100"/>
              <a:t>Поскольку в раннем возрасте дети лучше всего действуют подражательно, то в качестве примера будущих упражнений можно использовать не только показательные движения, а и специальные потешки или стишки с действиями, сопровождающиеся картинками.</a:t>
            </a:r>
          </a:p>
        </p:txBody>
      </p:sp>
      <p:pic>
        <p:nvPicPr>
          <p:cNvPr id="22530" name="Picture 5" descr="deti-rannego-vozrasta-fizicheskoe-vospitanie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0" y="0"/>
            <a:ext cx="5937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179388" y="1196975"/>
            <a:ext cx="87852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Сколько радости доставляют подвижные игры маленьким непоседам. Двигаясь, ребенок не только поднимает себе настроение. Физическое развитие непосредственно связано с умственным: чем больше двигается малыш, тем активнее происходит его интеллектуальное развитие. Веселые физкультурные занятия – это здоровье ребенка. </a:t>
            </a:r>
          </a:p>
        </p:txBody>
      </p:sp>
      <p:sp>
        <p:nvSpPr>
          <p:cNvPr id="23554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  <a:latin typeface="Calibri" pitchFamily="34" charset="0"/>
              </a:rPr>
              <a:t>Физкультурные занятия и подвижные игры</a:t>
            </a:r>
          </a:p>
        </p:txBody>
      </p:sp>
      <p:pic>
        <p:nvPicPr>
          <p:cNvPr id="23555" name="Picture 6" descr="IMG_20160216_0911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852738"/>
            <a:ext cx="68421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179388" y="933450"/>
            <a:ext cx="8785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Подвижные игры и двигательная активность на прогулке очень положительно влияют на укрепление здоровья детей.</a:t>
            </a:r>
          </a:p>
        </p:txBody>
      </p:sp>
      <p:pic>
        <p:nvPicPr>
          <p:cNvPr id="24578" name="Picture 6" descr="IMG_20150203_110224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700213"/>
            <a:ext cx="48958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IMG_20150203_110532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429000"/>
            <a:ext cx="4824412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IMG_20160530_100039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2965450"/>
            <a:ext cx="6011862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IMG_20150602_1011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610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  <a:latin typeface="Calibri" pitchFamily="34" charset="0"/>
              </a:rPr>
              <a:t>Гимнастика после дневного сна</a:t>
            </a:r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50825" y="1068388"/>
            <a:ext cx="511333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/>
              <a:t>Гимнастика пробуждения после дневного сна оказывает на детей колоссальное положительное физическое, психическое и эмоциональное воздействие. Выполняя комплекс упражнений на кровати, дети постепенно переходят из фазы расслабления в фазу напряжения, что соответствует естественной биологической последовательности развития человека. </a:t>
            </a:r>
          </a:p>
        </p:txBody>
      </p:sp>
      <p:pic>
        <p:nvPicPr>
          <p:cNvPr id="26629" name="Picture 5" descr="yEW6z3nx6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646488"/>
            <a:ext cx="5472113" cy="3071812"/>
          </a:xfrm>
          <a:prstGeom prst="rect">
            <a:avLst/>
          </a:prstGeom>
          <a:noFill/>
        </p:spPr>
      </p:pic>
      <p:pic>
        <p:nvPicPr>
          <p:cNvPr id="26630" name="Picture 6" descr="TpAgHxgSyO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052513"/>
            <a:ext cx="3154363" cy="5616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  <a:latin typeface="Calibri" pitchFamily="34" charset="0"/>
              </a:rPr>
              <a:t>Профилактика плоскостопия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50825" y="1341438"/>
            <a:ext cx="51847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/>
              <a:t>Особое внимание рекомендуется уделять развитию свода стопы, так как на втором и частично на третьем году жизни она уплощена. Для этого мы упражняем детей в приподнимании, ходьбе на носках, используем атрибутику, такую как ребристая доска, ходьба по змейке, самомассаж стопы. </a:t>
            </a:r>
          </a:p>
        </p:txBody>
      </p:sp>
      <p:pic>
        <p:nvPicPr>
          <p:cNvPr id="27652" name="Picture 8" descr="tHpHMx5Aeq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25538"/>
            <a:ext cx="32242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WzsRVWyfr0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5329237" cy="2990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 descr="full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5738"/>
            <a:ext cx="9144000" cy="5402262"/>
          </a:xfrm>
          <a:prstGeom prst="rect">
            <a:avLst/>
          </a:prstGeom>
          <a:noFill/>
        </p:spPr>
      </p:pic>
      <p:sp>
        <p:nvSpPr>
          <p:cNvPr id="44041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Гимнастика для глаз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img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2250"/>
            <a:ext cx="9144000" cy="4095750"/>
          </a:xfrm>
          <a:prstGeom prst="rect">
            <a:avLst/>
          </a:prstGeom>
          <a:noFill/>
        </p:spPr>
      </p:pic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0" y="1268413"/>
            <a:ext cx="9036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/>
              <a:t>Для занятий с детьми раннего возраста применяются различные предметы (игрушки, погремушки). Формулировать последовательность действий лучше в стишках. Гимнастика для глаз в стихах для детей лучший способ увлечь ребенка делать полезные упражнения для улучшения зрения каждый день.</a:t>
            </a:r>
          </a:p>
        </p:txBody>
      </p:sp>
      <p:sp>
        <p:nvSpPr>
          <p:cNvPr id="45063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Гимнастика для глаз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Заголовок 1"/>
          <p:cNvSpPr>
            <a:spLocks/>
          </p:cNvSpPr>
          <p:nvPr/>
        </p:nvSpPr>
        <p:spPr bwMode="auto">
          <a:xfrm>
            <a:off x="0" y="549275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Пальчиковая гимнастика и развитие мелкой моторики</a:t>
            </a:r>
          </a:p>
        </p:txBody>
      </p:sp>
      <p:pic>
        <p:nvPicPr>
          <p:cNvPr id="46085" name="Picture 5" descr="slide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00213"/>
            <a:ext cx="6840538" cy="49768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79388" y="1270000"/>
            <a:ext cx="87852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Дети любят махать ручкой, хлопать в ладоши, играть в "Сороку - белобока, показывать "козу рогатую". Все эти игры очень полезны, так как тренируют руку. Также в раннем детстве полезны игры с кубиками, пирамидками, матрешками и различным дидактическим материалом.</a:t>
            </a:r>
          </a:p>
        </p:txBody>
      </p:sp>
      <p:sp>
        <p:nvSpPr>
          <p:cNvPr id="47109" name="Заголовок 1"/>
          <p:cNvSpPr>
            <a:spLocks/>
          </p:cNvSpPr>
          <p:nvPr/>
        </p:nvSpPr>
        <p:spPr bwMode="auto">
          <a:xfrm>
            <a:off x="0" y="549275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Пальчиковая гимнастика и развитие мелкой моторики</a:t>
            </a:r>
          </a:p>
        </p:txBody>
      </p:sp>
      <p:pic>
        <p:nvPicPr>
          <p:cNvPr id="47111" name="Picture 7" descr="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781300"/>
            <a:ext cx="5389563" cy="3589338"/>
          </a:xfrm>
          <a:prstGeom prst="rect">
            <a:avLst/>
          </a:prstGeom>
          <a:noFill/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79388" y="2509838"/>
            <a:ext cx="3313112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Позже - с различного вида конструкторами, например, "Лего", когда ребенку приходится собирать и разбирать мелкие детали, складывать целое из отдельных частей, а для этого очень важно, чтобы пальчики слушались и хорошо работали, тем самым стимулировали речевое развитие малыша. 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357188"/>
            <a:ext cx="8229600" cy="16430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Calibri" pitchFamily="34" charset="0"/>
              </a:rPr>
              <a:t>Вопросы физкультурно-оздоровительной работы в ДОУ на сегодня являются актуальными. Во всех дошкольных учреждениях проводится работа по сохранению и укреплению здоровья дошкольников. Именно в дошкольном детстве закладывается фундамент здоровья, формируются личностные качества, раскрываются способности ребенка </a:t>
            </a:r>
          </a:p>
        </p:txBody>
      </p:sp>
      <p:pic>
        <p:nvPicPr>
          <p:cNvPr id="14338" name="Picture 4" descr="8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573463"/>
            <a:ext cx="41036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IMG_20150116_110153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4900"/>
            <a:ext cx="4572000" cy="3213100"/>
          </a:xfrm>
          <a:prstGeom prst="rect">
            <a:avLst/>
          </a:prstGeom>
          <a:noFill/>
        </p:spPr>
      </p:pic>
      <p:pic>
        <p:nvPicPr>
          <p:cNvPr id="48134" name="Picture 6" descr="IMG_20150213_114938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0"/>
            <a:ext cx="6443662" cy="3644900"/>
          </a:xfrm>
          <a:prstGeom prst="rect">
            <a:avLst/>
          </a:prstGeom>
          <a:noFill/>
        </p:spPr>
      </p:pic>
      <p:pic>
        <p:nvPicPr>
          <p:cNvPr id="48132" name="Picture 4" descr="IMG_20160819_092158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652838"/>
          </a:xfrm>
          <a:prstGeom prst="rect">
            <a:avLst/>
          </a:prstGeom>
          <a:noFill/>
        </p:spPr>
      </p:pic>
      <p:pic>
        <p:nvPicPr>
          <p:cNvPr id="48135" name="Picture 7" descr="IMG_20150213_115051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4900"/>
            <a:ext cx="4572000" cy="3213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Заголовок 1"/>
          <p:cNvSpPr>
            <a:spLocks/>
          </p:cNvSpPr>
          <p:nvPr/>
        </p:nvSpPr>
        <p:spPr bwMode="auto">
          <a:xfrm>
            <a:off x="0" y="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Музыкально-ритмическая гимнастика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79388" y="985838"/>
            <a:ext cx="3529012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800"/>
              <a:t>В своей работе с детьми раннего возраста я часто использую музыкально-ритмическую гимнастику.</a:t>
            </a:r>
          </a:p>
          <a:p>
            <a:r>
              <a:rPr lang="ru-RU" sz="1800"/>
              <a:t>Комплекс ритмической гимнастики – это упражнения, которые проводятся под музыку и обычно очень нравятся малышам, находящих такое действо очень веселым.</a:t>
            </a:r>
          </a:p>
          <a:p>
            <a:r>
              <a:rPr lang="ru-RU" sz="1800"/>
              <a:t>Ритмическая гимнастика для детей может проводиться с самого раннего возраста. С учетом этого, необходимо подобрать музыку, которая придется по вкусу детям: обычно это собрание веселых детских песенок или современная популярная музыка.</a:t>
            </a:r>
          </a:p>
        </p:txBody>
      </p:sp>
      <p:pic>
        <p:nvPicPr>
          <p:cNvPr id="49158" name="Picture 6" descr="IMG_20160830_100159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125538"/>
            <a:ext cx="5334000" cy="5556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PpDX7gNb1l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573463"/>
            <a:ext cx="4140200" cy="3284537"/>
          </a:xfrm>
          <a:prstGeom prst="rect">
            <a:avLst/>
          </a:prstGeom>
          <a:noFill/>
        </p:spPr>
      </p:pic>
      <p:pic>
        <p:nvPicPr>
          <p:cNvPr id="50185" name="Picture 9" descr="gKCFi2Y6zb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5076825" cy="3284537"/>
          </a:xfrm>
          <a:prstGeom prst="rect">
            <a:avLst/>
          </a:prstGeom>
          <a:noFill/>
        </p:spPr>
      </p:pic>
      <p:sp>
        <p:nvSpPr>
          <p:cNvPr id="50186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Музыкально-ритмическая гимнастика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1268413"/>
            <a:ext cx="9144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Маленькие дети очень подвижны, любознательны и эмоциональны. Они очень хорошо усваивают, новый материал, если с ними играют, поют, танцуют. Поэтому самое лучшее средство для развития речи </a:t>
            </a:r>
            <a:r>
              <a:rPr lang="ru-RU" u="sng"/>
              <a:t>малыша – это логоритмика</a:t>
            </a:r>
            <a:r>
              <a:rPr lang="ru-RU"/>
              <a:t>.</a:t>
            </a:r>
          </a:p>
          <a:p>
            <a:r>
              <a:rPr lang="ru-RU"/>
              <a:t>Для своей работы я использую аудиопособия Сергея и Екатерины Железновых – «Музыка с мамой» и «Веселая логоритмика».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1174750"/>
            <a:ext cx="4932363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В физкультурно-оздоровительной работе полноценный результат можно получить только совместно с семьёй. Поэтому мы стараемся вовлечь в эту работу и родителей наших малышей. Формы работы используем как традиционные - повышение педагогической культуры родителей, используя информацию в родительских уголках, консультации, родительские собрания. Так и элементы инновационной работы – проведение совместных развлечений, проведение мастер-классов по ознакомлению родителей приемам пальчиковой гимнастики, изготовление нетрадиционных пособий для развития моторики. </a:t>
            </a:r>
          </a:p>
        </p:txBody>
      </p:sp>
      <p:sp>
        <p:nvSpPr>
          <p:cNvPr id="51205" name="Заголовок 1"/>
          <p:cNvSpPr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Сотрудничество с семьёй</a:t>
            </a:r>
          </a:p>
        </p:txBody>
      </p:sp>
      <p:pic>
        <p:nvPicPr>
          <p:cNvPr id="51207" name="Picture 7" descr="UYob9_i3y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125538"/>
            <a:ext cx="3995738" cy="2663825"/>
          </a:xfrm>
          <a:prstGeom prst="rect">
            <a:avLst/>
          </a:prstGeom>
          <a:noFill/>
        </p:spPr>
      </p:pic>
      <p:pic>
        <p:nvPicPr>
          <p:cNvPr id="51209" name="Picture 9" descr="gwlEmTJ1Mj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716338"/>
            <a:ext cx="3960813" cy="29686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MG_59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1700" cy="3533775"/>
          </a:xfrm>
          <a:prstGeom prst="rect">
            <a:avLst/>
          </a:prstGeom>
          <a:noFill/>
        </p:spPr>
      </p:pic>
      <p:pic>
        <p:nvPicPr>
          <p:cNvPr id="52231" name="Picture 7" descr="IMG_59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6950"/>
            <a:ext cx="4427538" cy="3321050"/>
          </a:xfrm>
          <a:prstGeom prst="rect">
            <a:avLst/>
          </a:prstGeom>
          <a:noFill/>
        </p:spPr>
      </p:pic>
      <p:pic>
        <p:nvPicPr>
          <p:cNvPr id="52232" name="Picture 8" descr="IMG_59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319463"/>
            <a:ext cx="4716462" cy="3538537"/>
          </a:xfrm>
          <a:prstGeom prst="rect">
            <a:avLst/>
          </a:prstGeom>
          <a:noFill/>
        </p:spPr>
      </p:pic>
      <p:pic>
        <p:nvPicPr>
          <p:cNvPr id="52229" name="Picture 5" descr="IMG_59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922337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СПАСИБО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ЗА ВНИМАНИЕ!</a:t>
            </a:r>
            <a:endParaRPr lang="ru-RU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24175"/>
          </a:xfrm>
        </p:spPr>
        <p:txBody>
          <a:bodyPr/>
          <a:lstStyle/>
          <a:p>
            <a:pPr algn="ctr" eaLnBrk="1" hangingPunct="1"/>
            <a:r>
              <a:rPr lang="ru-RU" sz="3200" b="1" smtClean="0"/>
              <a:t>Мне хотелось бы подчеркнуть особо важную </a:t>
            </a:r>
            <a:br>
              <a:rPr lang="ru-RU" sz="3200" b="1" smtClean="0"/>
            </a:br>
            <a:r>
              <a:rPr lang="ru-RU" sz="3200" b="1" smtClean="0"/>
              <a:t>роль физкультурно – оздоровительной работы с детьми раннего возраста задачами которой является</a:t>
            </a:r>
            <a:r>
              <a:rPr lang="en-US" sz="3200" b="1" smtClean="0"/>
              <a:t>:</a:t>
            </a:r>
            <a:endParaRPr lang="ru-RU" smtClean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0" y="3357563"/>
            <a:ext cx="9144000" cy="3500437"/>
          </a:xfrm>
        </p:spPr>
        <p:txBody>
          <a:bodyPr/>
          <a:lstStyle/>
          <a:p>
            <a:r>
              <a:rPr lang="ru-RU" smtClean="0">
                <a:latin typeface="Calibri" pitchFamily="34" charset="0"/>
              </a:rPr>
              <a:t>Формирование представлений о здоровом образе жизни;</a:t>
            </a:r>
          </a:p>
          <a:p>
            <a:r>
              <a:rPr lang="ru-RU" smtClean="0">
                <a:latin typeface="Calibri" pitchFamily="34" charset="0"/>
              </a:rPr>
              <a:t>Охрана жизни и укрепление психического и физического здоровья детей;</a:t>
            </a:r>
          </a:p>
          <a:p>
            <a:r>
              <a:rPr lang="ru-RU" smtClean="0">
                <a:latin typeface="Calibri" pitchFamily="34" charset="0"/>
              </a:rPr>
              <a:t>Воспитание полезных привычек;</a:t>
            </a:r>
          </a:p>
          <a:p>
            <a:r>
              <a:rPr lang="ru-RU" smtClean="0">
                <a:latin typeface="Calibri" pitchFamily="34" charset="0"/>
              </a:rPr>
              <a:t>Комфортное пребывание в стенах учреждения;</a:t>
            </a:r>
          </a:p>
          <a:p>
            <a:r>
              <a:rPr lang="ru-RU" smtClean="0">
                <a:latin typeface="Calibri" pitchFamily="34" charset="0"/>
              </a:rPr>
              <a:t>Эмоциональное благополучие.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2276475"/>
          </a:xfrm>
        </p:spPr>
        <p:txBody>
          <a:bodyPr/>
          <a:lstStyle/>
          <a:p>
            <a:r>
              <a:rPr lang="ru-RU" sz="2400" smtClean="0"/>
              <a:t>Работа в группах раннего возраста должна начинаться с создания среды, в которой дети смогли бы реализовать свои потребности в движении. Необходимы игрушки – каталки, горки, мягкие модули; оборудованный уголок в группе для того, чтобы обеспечить разнообразную деятельность детей, создать условия для различных видов движений. </a:t>
            </a:r>
          </a:p>
        </p:txBody>
      </p:sp>
      <p:pic>
        <p:nvPicPr>
          <p:cNvPr id="16386" name="Picture 10" descr="ÐÐ°ÑÑÐ¸Ð½ÐºÐ¸ Ð¿Ð¾ Ð·Ð°Ð¿ÑÐ¾ÑÑ ÑÐ¸Ð·ÐºÑÐ»ÑÑÑÑÐ½ÑÐ¹ ÑÐ³Ð¾Ð»Ð¾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36838"/>
            <a:ext cx="5400675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fJ_8BC8uxZ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3240088"/>
            <a:ext cx="619442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IMG_20141203_1038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33375"/>
            <a:ext cx="55451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IMG_20141224_1525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500438"/>
            <a:ext cx="5580062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7" descr="8zzhrHWyI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33375"/>
            <a:ext cx="558006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9" descr="SS-VsEYzJ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3554413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3024187"/>
          </a:xfrm>
        </p:spPr>
        <p:txBody>
          <a:bodyPr/>
          <a:lstStyle/>
          <a:p>
            <a:r>
              <a:rPr lang="ru-RU" sz="2400" smtClean="0"/>
              <a:t>Воспитание культурно-гигиенических навыков ведется на протяжении всего времени пребывания ребенка в ДОУ. Во время приема пищи (учимся пользоваться столовыми приборами, вытирать ротик после еды, правильно сидеть за столом и т,д.). Организация культурно- гигиенических процедур (например, умывание, высаживание на горшок) сопровождаются песенками, потешками. </a:t>
            </a:r>
          </a:p>
        </p:txBody>
      </p:sp>
      <p:pic>
        <p:nvPicPr>
          <p:cNvPr id="19458" name="Picture 5" descr="Изображение 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500438"/>
            <a:ext cx="42799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IMG_20160819_0939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500438"/>
            <a:ext cx="48958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img10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92163"/>
          </a:xfrm>
        </p:spPr>
        <p:txBody>
          <a:bodyPr/>
          <a:lstStyle/>
          <a:p>
            <a:pPr algn="ctr" eaLnBrk="1" hangingPunct="1"/>
            <a:r>
              <a:rPr lang="ru-RU" sz="4400" b="1" smtClean="0"/>
              <a:t>Утренняя гимнастика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07950" y="1196975"/>
            <a:ext cx="431958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>
                <a:latin typeface="Calibri" pitchFamily="34" charset="0"/>
              </a:rPr>
              <a:t>   В первую очередь хотелось бы обратить ваше внимание на утреннюю гимнастику. Утренняя гимнастика помогает создать бодрое, жизнерадостное настроение, воспитывает привычку к ежедневным занятиям физическими упражнениями. Комплексы для утренней гимнастики состоят из упражнений, освоенных детьми на физкультурных занятиях: знакомые упражнения выполняются более правильно и это повышает эффективность их влияния на детский организм. Желательно проводить гимнастику с использованием потешек, упражнений имитационного характера. </a:t>
            </a:r>
          </a:p>
        </p:txBody>
      </p:sp>
      <p:pic>
        <p:nvPicPr>
          <p:cNvPr id="21507" name="Picture 5" descr="20170302_091525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484313"/>
            <a:ext cx="453548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581</TotalTime>
  <Words>810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Constantia</vt:lpstr>
      <vt:lpstr>Wingdings 2</vt:lpstr>
      <vt:lpstr>Поток</vt:lpstr>
      <vt:lpstr>Презентация PowerPoint</vt:lpstr>
      <vt:lpstr>Презентация PowerPoint</vt:lpstr>
      <vt:lpstr>Мне хотелось бы подчеркнуть особо важную  роль физкультурно – оздоровительной работы с детьми раннего возраста задачами которой является:</vt:lpstr>
      <vt:lpstr>Работа в группах раннего возраста должна начинаться с создания среды, в которой дети смогли бы реализовать свои потребности в движении. Необходимы игрушки – каталки, горки, мягкие модули; оборудованный уголок в группе для того, чтобы обеспечить разнообразную деятельность детей, создать условия для различных видов движений. </vt:lpstr>
      <vt:lpstr>Презентация PowerPoint</vt:lpstr>
      <vt:lpstr>Презентация PowerPoint</vt:lpstr>
      <vt:lpstr>Воспитание культурно-гигиенических навыков ведется на протяжении всего времени пребывания ребенка в ДОУ. Во время приема пищи (учимся пользоваться столовыми приборами, вытирать ротик после еды, правильно сидеть за столом и т,д.). Организация культурно- гигиенических процедур (например, умывание, высаживание на горшок) сопровождаются песенками, потешками. </vt:lpstr>
      <vt:lpstr>Презентация PowerPoint</vt:lpstr>
      <vt:lpstr>Утренняя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BEST</cp:lastModifiedBy>
  <cp:revision>41</cp:revision>
  <dcterms:created xsi:type="dcterms:W3CDTF">2012-10-19T05:19:33Z</dcterms:created>
  <dcterms:modified xsi:type="dcterms:W3CDTF">2019-03-18T10:11:17Z</dcterms:modified>
</cp:coreProperties>
</file>